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9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9" r:id="rId3"/>
    <p:sldId id="292" r:id="rId4"/>
    <p:sldId id="293" r:id="rId5"/>
    <p:sldId id="272" r:id="rId6"/>
    <p:sldId id="281" r:id="rId7"/>
    <p:sldId id="283" r:id="rId8"/>
    <p:sldId id="295" r:id="rId9"/>
    <p:sldId id="296" r:id="rId10"/>
    <p:sldId id="261" r:id="rId11"/>
    <p:sldId id="297" r:id="rId12"/>
    <p:sldId id="298" r:id="rId13"/>
    <p:sldId id="263" r:id="rId14"/>
    <p:sldId id="287" r:id="rId15"/>
    <p:sldId id="288" r:id="rId16"/>
    <p:sldId id="266" r:id="rId17"/>
    <p:sldId id="299" r:id="rId18"/>
    <p:sldId id="2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an Sussman" initials="" lastIdx="3" clrIdx="0"/>
  <p:cmAuthor id="1" name="swatii.singhal@gmail.com" initials="s" lastIdx="3" clrIdx="1">
    <p:extLst/>
  </p:cmAuthor>
  <p:cmAuthor id="2" name="swatii.singhal@gmail.com" initials="s [2]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71B"/>
    <a:srgbClr val="FF7661"/>
    <a:srgbClr val="C976B8"/>
    <a:srgbClr val="A654FF"/>
    <a:srgbClr val="FF62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3"/>
    <p:restoredTop sz="94163"/>
  </p:normalViewPr>
  <p:slideViewPr>
    <p:cSldViewPr snapToGrid="0" snapToObjects="1">
      <p:cViewPr varScale="1">
        <p:scale>
          <a:sx n="79" d="100"/>
          <a:sy n="79" d="100"/>
        </p:scale>
        <p:origin x="240" y="6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/Users/Swati/Documents/Projects/Workbook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//Users/Swati/Documents/Projects/Workbook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///Users/Swati/Documents/Projects/Workbook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oleObject" Target="file://///Users/Swati/Documents/Projects/Work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Compression</a:t>
            </a:r>
            <a:r>
              <a:rPr lang="en-US" baseline="0"/>
              <a:t> speed (MB/s)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3370207485903"/>
          <c:y val="0.420459757249709"/>
          <c:w val="0.841046485447968"/>
          <c:h val="0.3382393798817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Sheet1!$U$2</c:f>
              <c:strCache>
                <c:ptCount val="1"/>
                <c:pt idx="0">
                  <c:v>T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cat>
            <c:strRef>
              <c:f>Sheet1!$T$3:$T$7</c:f>
              <c:strCache>
                <c:ptCount val="5"/>
                <c:pt idx="0">
                  <c:v>Prep1 + LZO</c:v>
                </c:pt>
                <c:pt idx="1">
                  <c:v>Prep1 + BZIP2</c:v>
                </c:pt>
                <c:pt idx="2">
                  <c:v>Prep2 + BZIP2</c:v>
                </c:pt>
                <c:pt idx="3">
                  <c:v>Prep2 + LZO</c:v>
                </c:pt>
                <c:pt idx="4">
                  <c:v>Prep3 + BZIP2</c:v>
                </c:pt>
              </c:strCache>
            </c:strRef>
          </c:cat>
          <c:val>
            <c:numRef>
              <c:f>Sheet1!$U$3:$U$7</c:f>
              <c:numCache>
                <c:formatCode>0.00</c:formatCode>
                <c:ptCount val="5"/>
                <c:pt idx="0">
                  <c:v>367.6881790161132</c:v>
                </c:pt>
                <c:pt idx="1">
                  <c:v>7.48366355895996</c:v>
                </c:pt>
                <c:pt idx="2">
                  <c:v>16.02630615234375</c:v>
                </c:pt>
                <c:pt idx="3">
                  <c:v>1007.003784179687</c:v>
                </c:pt>
                <c:pt idx="4">
                  <c:v>14.48040008544922</c:v>
                </c:pt>
              </c:numCache>
            </c:numRef>
          </c:val>
        </c:ser>
        <c:ser>
          <c:idx val="1"/>
          <c:order val="1"/>
          <c:tx>
            <c:strRef>
              <c:f>Sheet1!$V$2</c:f>
              <c:strCache>
                <c:ptCount val="1"/>
                <c:pt idx="0">
                  <c:v>SR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cat>
            <c:strRef>
              <c:f>Sheet1!$T$3:$T$7</c:f>
              <c:strCache>
                <c:ptCount val="5"/>
                <c:pt idx="0">
                  <c:v>Prep1 + LZO</c:v>
                </c:pt>
                <c:pt idx="1">
                  <c:v>Prep1 + BZIP2</c:v>
                </c:pt>
                <c:pt idx="2">
                  <c:v>Prep2 + BZIP2</c:v>
                </c:pt>
                <c:pt idx="3">
                  <c:v>Prep2 + LZO</c:v>
                </c:pt>
                <c:pt idx="4">
                  <c:v>Prep3 + BZIP2</c:v>
                </c:pt>
              </c:strCache>
            </c:strRef>
          </c:cat>
          <c:val>
            <c:numRef>
              <c:f>Sheet1!$V$3:$V$7</c:f>
              <c:numCache>
                <c:formatCode>0.00</c:formatCode>
                <c:ptCount val="5"/>
                <c:pt idx="0">
                  <c:v>4291.53442382812</c:v>
                </c:pt>
                <c:pt idx="1">
                  <c:v>85.26229858398435</c:v>
                </c:pt>
                <c:pt idx="2">
                  <c:v>82.33156204223633</c:v>
                </c:pt>
                <c:pt idx="3">
                  <c:v>3678.455352783204</c:v>
                </c:pt>
                <c:pt idx="4">
                  <c:v>70.4492568969727</c:v>
                </c:pt>
              </c:numCache>
            </c:numRef>
          </c:val>
        </c:ser>
        <c:ser>
          <c:idx val="2"/>
          <c:order val="2"/>
          <c:tx>
            <c:strRef>
              <c:f>Sheet1!$X$2</c:f>
              <c:strCache>
                <c:ptCount val="1"/>
                <c:pt idx="0">
                  <c:v>F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cat>
            <c:strRef>
              <c:f>Sheet1!$T$3:$T$7</c:f>
              <c:strCache>
                <c:ptCount val="5"/>
                <c:pt idx="0">
                  <c:v>Prep1 + LZO</c:v>
                </c:pt>
                <c:pt idx="1">
                  <c:v>Prep1 + BZIP2</c:v>
                </c:pt>
                <c:pt idx="2">
                  <c:v>Prep2 + BZIP2</c:v>
                </c:pt>
                <c:pt idx="3">
                  <c:v>Prep2 + LZO</c:v>
                </c:pt>
                <c:pt idx="4">
                  <c:v>Prep3 + BZIP2</c:v>
                </c:pt>
              </c:strCache>
            </c:strRef>
          </c:cat>
          <c:val>
            <c:numRef>
              <c:f>Sheet1!$X$3:$X$7</c:f>
              <c:numCache>
                <c:formatCode>0.00</c:formatCode>
                <c:ptCount val="5"/>
                <c:pt idx="0">
                  <c:v>1029.96826171875</c:v>
                </c:pt>
                <c:pt idx="1">
                  <c:v>4.59315299987793</c:v>
                </c:pt>
                <c:pt idx="2">
                  <c:v>27.77690887451172</c:v>
                </c:pt>
                <c:pt idx="3">
                  <c:v>1029.96826171875</c:v>
                </c:pt>
                <c:pt idx="4">
                  <c:v>19.87590789794922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-1481920384"/>
        <c:axId val="-1481918064"/>
      </c:barChart>
      <c:catAx>
        <c:axId val="-148192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81918064"/>
        <c:crosses val="autoZero"/>
        <c:auto val="1"/>
        <c:lblAlgn val="ctr"/>
        <c:lblOffset val="100"/>
        <c:noMultiLvlLbl val="0"/>
      </c:catAx>
      <c:valAx>
        <c:axId val="-1481918064"/>
        <c:scaling>
          <c:logBase val="10.0"/>
          <c:orientation val="minMax"/>
        </c:scaling>
        <c:delete val="0"/>
        <c:axPos val="l"/>
        <c:numFmt formatCode="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81920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Compression RAtio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0933031496062992"/>
          <c:y val="0.293561847498854"/>
          <c:w val="0.87058573928259"/>
          <c:h val="0.485612809698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Sheet1!$H$2</c:f>
              <c:strCache>
                <c:ptCount val="1"/>
                <c:pt idx="0">
                  <c:v>T 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cat>
            <c:strRef>
              <c:f>Sheet1!$G$3:$G$7</c:f>
              <c:strCache>
                <c:ptCount val="5"/>
                <c:pt idx="0">
                  <c:v>Prep1 + LZO</c:v>
                </c:pt>
                <c:pt idx="1">
                  <c:v>Prep1 + BZIP2</c:v>
                </c:pt>
                <c:pt idx="2">
                  <c:v>Prep2 + BZIP2</c:v>
                </c:pt>
                <c:pt idx="3">
                  <c:v>Prep2 + LZO</c:v>
                </c:pt>
                <c:pt idx="4">
                  <c:v>Prep3 + BZIP2</c:v>
                </c:pt>
              </c:strCache>
            </c:strRef>
          </c:cat>
          <c:val>
            <c:numRef>
              <c:f>Sheet1!$H$3:$H$7</c:f>
              <c:numCache>
                <c:formatCode>General</c:formatCode>
                <c:ptCount val="5"/>
                <c:pt idx="0">
                  <c:v>1.31296</c:v>
                </c:pt>
                <c:pt idx="1">
                  <c:v>3.3247</c:v>
                </c:pt>
                <c:pt idx="2">
                  <c:v>3.25797</c:v>
                </c:pt>
                <c:pt idx="3">
                  <c:v>1.94161</c:v>
                </c:pt>
                <c:pt idx="4">
                  <c:v>3.112</c:v>
                </c:pt>
              </c:numCache>
            </c:numRef>
          </c:val>
        </c:ser>
        <c:ser>
          <c:idx val="1"/>
          <c:order val="1"/>
          <c:tx>
            <c:strRef>
              <c:f>Sheet1!$I$2</c:f>
              <c:strCache>
                <c:ptCount val="1"/>
                <c:pt idx="0">
                  <c:v>SR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cat>
            <c:strRef>
              <c:f>Sheet1!$G$3:$G$7</c:f>
              <c:strCache>
                <c:ptCount val="5"/>
                <c:pt idx="0">
                  <c:v>Prep1 + LZO</c:v>
                </c:pt>
                <c:pt idx="1">
                  <c:v>Prep1 + BZIP2</c:v>
                </c:pt>
                <c:pt idx="2">
                  <c:v>Prep2 + BZIP2</c:v>
                </c:pt>
                <c:pt idx="3">
                  <c:v>Prep2 + LZO</c:v>
                </c:pt>
                <c:pt idx="4">
                  <c:v>Prep3 + BZIP2</c:v>
                </c:pt>
              </c:strCache>
            </c:strRef>
          </c:cat>
          <c:val>
            <c:numRef>
              <c:f>Sheet1!$I$3:$I$7</c:f>
              <c:numCache>
                <c:formatCode>General</c:formatCode>
                <c:ptCount val="5"/>
                <c:pt idx="0">
                  <c:v>82.8856</c:v>
                </c:pt>
                <c:pt idx="1">
                  <c:v>164.384</c:v>
                </c:pt>
                <c:pt idx="2">
                  <c:v>207.692</c:v>
                </c:pt>
                <c:pt idx="3">
                  <c:v>49.4732</c:v>
                </c:pt>
                <c:pt idx="4">
                  <c:v>133.333</c:v>
                </c:pt>
              </c:numCache>
            </c:numRef>
          </c:val>
        </c:ser>
        <c:ser>
          <c:idx val="2"/>
          <c:order val="2"/>
          <c:tx>
            <c:strRef>
              <c:f>Sheet1!$K$2</c:f>
              <c:strCache>
                <c:ptCount val="1"/>
                <c:pt idx="0">
                  <c:v>F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cat>
            <c:strRef>
              <c:f>Sheet1!$G$3:$G$7</c:f>
              <c:strCache>
                <c:ptCount val="5"/>
                <c:pt idx="0">
                  <c:v>Prep1 + LZO</c:v>
                </c:pt>
                <c:pt idx="1">
                  <c:v>Prep1 + BZIP2</c:v>
                </c:pt>
                <c:pt idx="2">
                  <c:v>Prep2 + BZIP2</c:v>
                </c:pt>
                <c:pt idx="3">
                  <c:v>Prep2 + LZO</c:v>
                </c:pt>
                <c:pt idx="4">
                  <c:v>Prep3 + BZIP2</c:v>
                </c:pt>
              </c:strCache>
            </c:strRef>
          </c:cat>
          <c:val>
            <c:numRef>
              <c:f>Sheet1!$K$3:$K$7</c:f>
              <c:numCache>
                <c:formatCode>General</c:formatCode>
                <c:ptCount val="5"/>
                <c:pt idx="0">
                  <c:v>8.39683</c:v>
                </c:pt>
                <c:pt idx="1">
                  <c:v>24.4565</c:v>
                </c:pt>
                <c:pt idx="2">
                  <c:v>19.6078</c:v>
                </c:pt>
                <c:pt idx="3">
                  <c:v>10.3211</c:v>
                </c:pt>
                <c:pt idx="4">
                  <c:v>30.0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-1481888768"/>
        <c:axId val="-1481886016"/>
      </c:barChart>
      <c:catAx>
        <c:axId val="-1481888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81886016"/>
        <c:crosses val="autoZero"/>
        <c:auto val="1"/>
        <c:lblAlgn val="ctr"/>
        <c:lblOffset val="100"/>
        <c:noMultiLvlLbl val="0"/>
      </c:catAx>
      <c:valAx>
        <c:axId val="-1481886016"/>
        <c:scaling>
          <c:logBase val="10.0"/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81888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OUTPUT</a:t>
            </a:r>
            <a:r>
              <a:rPr lang="en-US" sz="2000" baseline="0" dirty="0"/>
              <a:t> </a:t>
            </a:r>
            <a:r>
              <a:rPr lang="en-US" sz="2000" baseline="0" dirty="0" smtClean="0"/>
              <a:t>SIZES </a:t>
            </a:r>
            <a:r>
              <a:rPr lang="en-US" sz="2000" dirty="0" smtClean="0"/>
              <a:t>(IN </a:t>
            </a:r>
            <a:r>
              <a:rPr lang="en-US" sz="2000" dirty="0"/>
              <a:t>GIGABYTES)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00804220807580552"/>
          <c:y val="0.214076701078295"/>
          <c:w val="0.972047799025962"/>
          <c:h val="0.6138043070258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Sheet2!$O$3</c:f>
              <c:strCache>
                <c:ptCount val="1"/>
                <c:pt idx="0">
                  <c:v>Output Size</c:v>
                </c:pt>
              </c:strCache>
            </c:strRef>
          </c:tx>
          <c:spPr>
            <a:pattFill prst="pct60">
              <a:fgClr>
                <a:srgbClr val="92D050"/>
              </a:fgClr>
              <a:bgClr>
                <a:schemeClr val="bg1"/>
              </a:bgClr>
            </a:pattFill>
            <a:ln>
              <a:solidFill>
                <a:schemeClr val="accent4">
                  <a:lumMod val="75000"/>
                </a:schemeClr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6"/>
              <c:spPr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Sheet2!$N$4:$N$10</c:f>
              <c:strCache>
                <c:ptCount val="7"/>
                <c:pt idx="0">
                  <c:v>netCDF + Binary</c:v>
                </c:pt>
                <c:pt idx="1">
                  <c:v>ADIOS</c:v>
                </c:pt>
                <c:pt idx="2">
                  <c:v>ADIOS + Zlib</c:v>
                </c:pt>
                <c:pt idx="3">
                  <c:v>ADIOS + Bzip2</c:v>
                </c:pt>
                <c:pt idx="4">
                  <c:v>ADIOS + LZO</c:v>
                </c:pt>
                <c:pt idx="5">
                  <c:v>ADIOS + ACOMPS (Only CS)</c:v>
                </c:pt>
                <c:pt idx="6">
                  <c:v>ADIOS + ACOMPS (Only CR)</c:v>
                </c:pt>
              </c:strCache>
            </c:strRef>
          </c:cat>
          <c:val>
            <c:numRef>
              <c:f>Sheet2!$O$4:$O$10</c:f>
              <c:numCache>
                <c:formatCode>General</c:formatCode>
                <c:ptCount val="7"/>
                <c:pt idx="0">
                  <c:v>283.0</c:v>
                </c:pt>
                <c:pt idx="1">
                  <c:v>191.0</c:v>
                </c:pt>
                <c:pt idx="2">
                  <c:v>73.0</c:v>
                </c:pt>
                <c:pt idx="3">
                  <c:v>72.6</c:v>
                </c:pt>
                <c:pt idx="4">
                  <c:v>80.03</c:v>
                </c:pt>
                <c:pt idx="5">
                  <c:v>67.5</c:v>
                </c:pt>
                <c:pt idx="6">
                  <c:v>62.8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-1450413616"/>
        <c:axId val="-1450410864"/>
      </c:barChart>
      <c:catAx>
        <c:axId val="-145041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defRPr>
            </a:pPr>
            <a:endParaRPr lang="en-US"/>
          </a:p>
        </c:txPr>
        <c:crossAx val="-1450410864"/>
        <c:crosses val="autoZero"/>
        <c:auto val="1"/>
        <c:lblAlgn val="ctr"/>
        <c:lblOffset val="100"/>
        <c:noMultiLvlLbl val="0"/>
      </c:catAx>
      <c:valAx>
        <c:axId val="-1450410864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extTo"/>
        <c:crossAx val="-145041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END to END TIMES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40378130348733"/>
          <c:y val="0.0839158279288755"/>
          <c:w val="0.759621869651267"/>
          <c:h val="0.69840130728112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Sheet2!$A$4</c:f>
              <c:strCache>
                <c:ptCount val="1"/>
                <c:pt idx="0">
                  <c:v>WRF preprocessing </c:v>
                </c:pt>
              </c:strCache>
            </c:strRef>
          </c:tx>
          <c:spPr>
            <a:pattFill prst="diagBrick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C00000"/>
              </a:solidFill>
            </a:ln>
            <a:effectLst/>
            <a:sp3d>
              <a:contourClr>
                <a:srgbClr val="C00000"/>
              </a:contourClr>
            </a:sp3d>
          </c:spPr>
          <c:invertIfNegative val="0"/>
          <c:cat>
            <c:strRef>
              <c:f>Sheet2!$B$3:$H$3</c:f>
              <c:strCache>
                <c:ptCount val="7"/>
                <c:pt idx="0">
                  <c:v>netCDF + Binary</c:v>
                </c:pt>
                <c:pt idx="1">
                  <c:v>ADIOS</c:v>
                </c:pt>
                <c:pt idx="2">
                  <c:v>ADIOS + Zlib</c:v>
                </c:pt>
                <c:pt idx="3">
                  <c:v>ADIOS + Bzip2</c:v>
                </c:pt>
                <c:pt idx="4">
                  <c:v>ADIOS +  LZO</c:v>
                </c:pt>
                <c:pt idx="5">
                  <c:v>ADIOS + ACOMPS (Only CS)</c:v>
                </c:pt>
                <c:pt idx="6">
                  <c:v>ADIOS + ACOMPS (Only CR)</c:v>
                </c:pt>
              </c:strCache>
            </c:strRef>
          </c:cat>
          <c:val>
            <c:numRef>
              <c:f>Sheet2!$B$4:$H$4</c:f>
              <c:numCache>
                <c:formatCode>0.00</c:formatCode>
                <c:ptCount val="7"/>
                <c:pt idx="0">
                  <c:v>10.0</c:v>
                </c:pt>
                <c:pt idx="1">
                  <c:v>10.0</c:v>
                </c:pt>
                <c:pt idx="2">
                  <c:v>10.0</c:v>
                </c:pt>
                <c:pt idx="3">
                  <c:v>10.0</c:v>
                </c:pt>
                <c:pt idx="4">
                  <c:v>10.0</c:v>
                </c:pt>
                <c:pt idx="5">
                  <c:v>10.0</c:v>
                </c:pt>
                <c:pt idx="6">
                  <c:v>10.0</c:v>
                </c:pt>
              </c:numCache>
            </c:numRef>
          </c:val>
        </c:ser>
        <c:ser>
          <c:idx val="1"/>
          <c:order val="1"/>
          <c:tx>
            <c:strRef>
              <c:f>Sheet2!$A$5</c:f>
              <c:strCache>
                <c:ptCount val="1"/>
                <c:pt idx="0">
                  <c:v>WRF</c:v>
                </c:pt>
              </c:strCache>
            </c:strRef>
          </c:tx>
          <c:spPr>
            <a:pattFill prst="ltHorz">
              <a:fgClr>
                <a:srgbClr val="7030A0"/>
              </a:fgClr>
              <a:bgClr>
                <a:schemeClr val="bg1"/>
              </a:bgClr>
            </a:pattFill>
            <a:ln>
              <a:solidFill>
                <a:srgbClr val="7030A0"/>
              </a:solidFill>
            </a:ln>
            <a:effectLst/>
            <a:sp3d>
              <a:contourClr>
                <a:srgbClr val="7030A0"/>
              </a:contourClr>
            </a:sp3d>
          </c:spPr>
          <c:invertIfNegative val="0"/>
          <c:cat>
            <c:strRef>
              <c:f>Sheet2!$B$3:$H$3</c:f>
              <c:strCache>
                <c:ptCount val="7"/>
                <c:pt idx="0">
                  <c:v>netCDF + Binary</c:v>
                </c:pt>
                <c:pt idx="1">
                  <c:v>ADIOS</c:v>
                </c:pt>
                <c:pt idx="2">
                  <c:v>ADIOS + Zlib</c:v>
                </c:pt>
                <c:pt idx="3">
                  <c:v>ADIOS + Bzip2</c:v>
                </c:pt>
                <c:pt idx="4">
                  <c:v>ADIOS +  LZO</c:v>
                </c:pt>
                <c:pt idx="5">
                  <c:v>ADIOS + ACOMPS (Only CS)</c:v>
                </c:pt>
                <c:pt idx="6">
                  <c:v>ADIOS + ACOMPS (Only CR)</c:v>
                </c:pt>
              </c:strCache>
            </c:strRef>
          </c:cat>
          <c:val>
            <c:numRef>
              <c:f>Sheet2!$B$5:$H$5</c:f>
              <c:numCache>
                <c:formatCode>0.00</c:formatCode>
                <c:ptCount val="7"/>
                <c:pt idx="0">
                  <c:v>10.16666666666667</c:v>
                </c:pt>
                <c:pt idx="1">
                  <c:v>10.48333333333333</c:v>
                </c:pt>
                <c:pt idx="2">
                  <c:v>10.85</c:v>
                </c:pt>
                <c:pt idx="3">
                  <c:v>16.63333333333332</c:v>
                </c:pt>
                <c:pt idx="4">
                  <c:v>9.91666666666667</c:v>
                </c:pt>
                <c:pt idx="5">
                  <c:v>9.95</c:v>
                </c:pt>
                <c:pt idx="6">
                  <c:v>13.76666666666667</c:v>
                </c:pt>
              </c:numCache>
            </c:numRef>
          </c:val>
        </c:ser>
        <c:ser>
          <c:idx val="2"/>
          <c:order val="2"/>
          <c:tx>
            <c:strRef>
              <c:f>Sheet2!$A$6</c:f>
              <c:strCache>
                <c:ptCount val="1"/>
                <c:pt idx="0">
                  <c:v>conversion</c:v>
                </c:pt>
              </c:strCache>
            </c:strRef>
          </c:tx>
          <c:spPr>
            <a:pattFill prst="dotGrid">
              <a:fgClr>
                <a:srgbClr val="00B0F0"/>
              </a:fgClr>
              <a:bgClr>
                <a:schemeClr val="bg1"/>
              </a:bgClr>
            </a:pattFill>
            <a:ln>
              <a:solidFill>
                <a:srgbClr val="0070C0"/>
              </a:solidFill>
            </a:ln>
            <a:effectLst/>
            <a:sp3d>
              <a:contourClr>
                <a:srgbClr val="0070C0"/>
              </a:contourClr>
            </a:sp3d>
          </c:spPr>
          <c:invertIfNegative val="0"/>
          <c:dPt>
            <c:idx val="0"/>
            <c:invertIfNegative val="0"/>
            <c:bubble3D val="0"/>
          </c:dPt>
          <c:cat>
            <c:strRef>
              <c:f>Sheet2!$B$3:$H$3</c:f>
              <c:strCache>
                <c:ptCount val="7"/>
                <c:pt idx="0">
                  <c:v>netCDF + Binary</c:v>
                </c:pt>
                <c:pt idx="1">
                  <c:v>ADIOS</c:v>
                </c:pt>
                <c:pt idx="2">
                  <c:v>ADIOS + Zlib</c:v>
                </c:pt>
                <c:pt idx="3">
                  <c:v>ADIOS + Bzip2</c:v>
                </c:pt>
                <c:pt idx="4">
                  <c:v>ADIOS +  LZO</c:v>
                </c:pt>
                <c:pt idx="5">
                  <c:v>ADIOS + ACOMPS (Only CS)</c:v>
                </c:pt>
                <c:pt idx="6">
                  <c:v>ADIOS + ACOMPS (Only CR)</c:v>
                </c:pt>
              </c:strCache>
            </c:strRef>
          </c:cat>
          <c:val>
            <c:numRef>
              <c:f>Sheet2!$B$6:$H$6</c:f>
              <c:numCache>
                <c:formatCode>0.00</c:formatCode>
                <c:ptCount val="7"/>
                <c:pt idx="0">
                  <c:v>36.66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</c:numCache>
            </c:numRef>
          </c:val>
        </c:ser>
        <c:ser>
          <c:idx val="3"/>
          <c:order val="3"/>
          <c:tx>
            <c:strRef>
              <c:f>Sheet2!$A$7</c:f>
              <c:strCache>
                <c:ptCount val="1"/>
                <c:pt idx="0">
                  <c:v>LETKF</c:v>
                </c:pt>
              </c:strCache>
            </c:strRef>
          </c:tx>
          <c:spPr>
            <a:pattFill prst="wdDnDiag">
              <a:fgClr>
                <a:srgbClr val="92D050"/>
              </a:fgClr>
              <a:bgClr>
                <a:schemeClr val="bg1"/>
              </a:bgClr>
            </a:pattFill>
            <a:ln>
              <a:solidFill>
                <a:schemeClr val="accent6">
                  <a:lumMod val="50000"/>
                </a:schemeClr>
              </a:solidFill>
            </a:ln>
            <a:effectLst/>
            <a:sp3d>
              <a:contourClr>
                <a:schemeClr val="accent6">
                  <a:lumMod val="50000"/>
                </a:schemeClr>
              </a:contourClr>
            </a:sp3d>
          </c:spPr>
          <c:invertIfNegative val="0"/>
          <c:cat>
            <c:strRef>
              <c:f>Sheet2!$B$3:$H$3</c:f>
              <c:strCache>
                <c:ptCount val="7"/>
                <c:pt idx="0">
                  <c:v>netCDF + Binary</c:v>
                </c:pt>
                <c:pt idx="1">
                  <c:v>ADIOS</c:v>
                </c:pt>
                <c:pt idx="2">
                  <c:v>ADIOS + Zlib</c:v>
                </c:pt>
                <c:pt idx="3">
                  <c:v>ADIOS + Bzip2</c:v>
                </c:pt>
                <c:pt idx="4">
                  <c:v>ADIOS +  LZO</c:v>
                </c:pt>
                <c:pt idx="5">
                  <c:v>ADIOS + ACOMPS (Only CS)</c:v>
                </c:pt>
                <c:pt idx="6">
                  <c:v>ADIOS + ACOMPS (Only CR)</c:v>
                </c:pt>
              </c:strCache>
            </c:strRef>
          </c:cat>
          <c:val>
            <c:numRef>
              <c:f>Sheet2!$B$7:$H$7</c:f>
              <c:numCache>
                <c:formatCode>0.00</c:formatCode>
                <c:ptCount val="7"/>
                <c:pt idx="0">
                  <c:v>7.416666666666666</c:v>
                </c:pt>
                <c:pt idx="1">
                  <c:v>7.583333333333333</c:v>
                </c:pt>
                <c:pt idx="2">
                  <c:v>7.649999999999998</c:v>
                </c:pt>
                <c:pt idx="3">
                  <c:v>8.0</c:v>
                </c:pt>
                <c:pt idx="4">
                  <c:v>7.6</c:v>
                </c:pt>
                <c:pt idx="5">
                  <c:v>7.616666666666666</c:v>
                </c:pt>
                <c:pt idx="6">
                  <c:v>7.666666666666667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522374896"/>
        <c:axId val="-1476711184"/>
        <c:axId val="0"/>
      </c:bar3DChart>
      <c:catAx>
        <c:axId val="-1522374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76711184"/>
        <c:crosses val="autoZero"/>
        <c:auto val="1"/>
        <c:lblAlgn val="ctr"/>
        <c:lblOffset val="100"/>
        <c:noMultiLvlLbl val="0"/>
      </c:catAx>
      <c:valAx>
        <c:axId val="-1476711184"/>
        <c:scaling>
          <c:orientation val="minMax"/>
          <c:max val="7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pPr>
                <a:r>
                  <a:rPr lang="en-US" sz="1400" b="1" u="none">
                    <a:latin typeface="Times New Roman" charset="0"/>
                    <a:ea typeface="Times New Roman" charset="0"/>
                    <a:cs typeface="Times New Roman" charset="0"/>
                  </a:rPr>
                  <a:t>TIME IN MINUTES</a:t>
                </a:r>
              </a:p>
            </c:rich>
          </c:tx>
          <c:layout>
            <c:manualLayout>
              <c:xMode val="edge"/>
              <c:yMode val="edge"/>
              <c:x val="0.167459316360732"/>
              <c:y val="0.2924139690871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22374896"/>
        <c:crosses val="autoZero"/>
        <c:crossBetween val="between"/>
        <c:majorUnit val="10.0"/>
      </c:valAx>
      <c:spPr>
        <a:noFill/>
        <a:ln>
          <a:noFill/>
        </a:ln>
        <a:effectLst/>
      </c:spPr>
    </c:plotArea>
    <c:legend>
      <c:legendPos val="l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00110404522169228"/>
          <c:y val="0.00739019568756438"/>
          <c:w val="0.141641897181491"/>
          <c:h val="0.535507132019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78915-648D-1E48-9825-8BC48CF21DD4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5410E-5414-464D-82A9-0E3C1E29D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608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68319-FAF7-1F40-BE67-607DEF24BA1C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CBAD18-B172-4D4B-9111-D685BE113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03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BAD18-B172-4D4B-9111-D685BE1135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49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the</a:t>
            </a:r>
            <a:r>
              <a:rPr lang="en-US" baseline="0" dirty="0" smtClean="0"/>
              <a:t> various times, i.e., WRF preprocessing, WRF</a:t>
            </a:r>
            <a:r>
              <a:rPr lang="mr-IN" baseline="0" dirty="0" smtClean="0"/>
              <a:t>…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BAD18-B172-4D4B-9111-D685BE1135B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77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BAD18-B172-4D4B-9111-D685BE1135B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19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BAD18-B172-4D4B-9111-D685BE1135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1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BAD18-B172-4D4B-9111-D685BE1135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67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BAD18-B172-4D4B-9111-D685BE1135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40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Describe WRF </a:t>
            </a:r>
            <a:r>
              <a:rPr lang="mr-IN" dirty="0" smtClean="0"/>
              <a:t>–</a:t>
            </a:r>
            <a:r>
              <a:rPr lang="en-US" dirty="0" smtClean="0"/>
              <a:t> a community climate</a:t>
            </a:r>
            <a:r>
              <a:rPr lang="en-US" baseline="0" dirty="0" smtClean="0"/>
              <a:t> modeling application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BAD18-B172-4D4B-9111-D685BE1135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88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that the</a:t>
            </a:r>
            <a:r>
              <a:rPr lang="en-US" baseline="0" dirty="0" smtClean="0"/>
              <a:t> values can be determined by users by experimentation.  And future work to help users select desired weights and threshold.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BAD18-B172-4D4B-9111-D685BE1135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64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</a:t>
            </a:r>
            <a:r>
              <a:rPr lang="en-US" baseline="0" dirty="0" smtClean="0"/>
              <a:t> a small introduction to ADIOS </a:t>
            </a:r>
            <a:r>
              <a:rPr lang="mr-IN" baseline="0" dirty="0" smtClean="0"/>
              <a:t>–</a:t>
            </a:r>
            <a:r>
              <a:rPr lang="en-US" baseline="0" dirty="0" smtClean="0"/>
              <a:t> at least say what it is, and that it's from ORNL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BAD18-B172-4D4B-9111-D685BE1135B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07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BAD18-B172-4D4B-9111-D685BE1135B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75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</a:t>
            </a:r>
            <a:r>
              <a:rPr lang="en-US" baseline="0" dirty="0" smtClean="0"/>
              <a:t>y that this is for one representative cycle, others are similar, but not exactly the same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BAD18-B172-4D4B-9111-D685BE1135B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14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Autofit/>
          </a:bodyPr>
          <a:lstStyle>
            <a:lvl1pPr algn="ctr">
              <a:defRPr sz="4400" baseline="0"/>
            </a:lvl1pPr>
          </a:lstStyle>
          <a:p>
            <a:r>
              <a:rPr lang="en-US" dirty="0" smtClean="0"/>
              <a:t>Adaptive Compression to Improve I/O Performance for Climate Simulations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86704"/>
            <a:ext cx="4639733" cy="1655762"/>
          </a:xfrm>
        </p:spPr>
        <p:txBody>
          <a:bodyPr/>
          <a:lstStyle>
            <a:lvl1pPr marL="0" indent="0" algn="ctr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BB56-017C-E34B-B7D8-1CB75FED757E}" type="datetime1">
              <a:rPr lang="en-US" smtClean="0"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DRBSD-2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5680-2BD5-1B48-B934-49099E26EF3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867" y="118534"/>
            <a:ext cx="1219200" cy="812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3DA7-66B0-DA40-8E01-35A05BC7520C}" type="datetime1">
              <a:rPr lang="en-US" smtClean="0"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DRBSD-2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5680-2BD5-1B48-B934-49099E26EF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F80A0-DCA1-DF42-AD45-FC2E26EFB8B3}" type="datetime1">
              <a:rPr lang="en-US" smtClean="0"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DRBSD-2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5680-2BD5-1B48-B934-49099E26EF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8570-AB12-4544-A91A-E8A0FEB6E85D}" type="datetime1">
              <a:rPr lang="en-US" smtClean="0"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DRBSD-2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5680-2BD5-1B48-B934-49099E26EF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2B8E-A1BE-CF41-B109-6A8BFCE55EBB}" type="datetime1">
              <a:rPr lang="en-US" smtClean="0"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DRBSD-2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5680-2BD5-1B48-B934-49099E26EF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2377-648C-C846-B8C8-A1B33303F7BC}" type="datetime1">
              <a:rPr lang="en-US" smtClean="0"/>
              <a:t>11/10/17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DRBSD-2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5680-2BD5-1B48-B934-49099E26EF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AB5C-E483-8C4A-9165-9D47359D9404}" type="datetime1">
              <a:rPr lang="en-US" smtClean="0"/>
              <a:t>11/10/17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DRBSD-2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5680-2BD5-1B48-B934-49099E26EF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9319-F8C1-EF4C-A95E-9D07775D50A0}" type="datetime1">
              <a:rPr lang="en-US" smtClean="0"/>
              <a:t>11/10/17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DRBSD-2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5680-2BD5-1B48-B934-49099E26EF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D29F-70B1-8543-8B81-3C785E313832}" type="datetime1">
              <a:rPr lang="en-US" smtClean="0"/>
              <a:t>11/10/17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DRBSD-2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5680-2BD5-1B48-B934-49099E26EF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30056-AD42-5346-A084-22C3771B25A0}" type="datetime1">
              <a:rPr lang="en-US" smtClean="0"/>
              <a:t>11/10/17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DRBSD-2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5680-2BD5-1B48-B934-49099E26EF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B201-C0FE-F942-9F6C-EBB490C077CE}" type="datetime1">
              <a:rPr lang="en-US" smtClean="0"/>
              <a:t>11/10/17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DRBSD-2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5680-2BD5-1B48-B934-49099E26EF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20BD4-C2D1-6049-A214-B8EC926CFD4F}" type="datetime1">
              <a:rPr lang="en-US" smtClean="0"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DRBSD-2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B5680-2BD5-1B48-B934-49099E26E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35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chart" Target="../charts/chart1.xml"/><Relationship Id="rId5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0" y="1"/>
            <a:ext cx="12192000" cy="83814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538" y="1295079"/>
            <a:ext cx="10869446" cy="2696988"/>
          </a:xfrm>
          <a:effectLst>
            <a:glow rad="12700">
              <a:srgbClr val="FFFF00"/>
            </a:glow>
          </a:effectLst>
        </p:spPr>
        <p:txBody>
          <a:bodyPr>
            <a:noAutofit/>
          </a:bodyPr>
          <a:lstStyle/>
          <a:p>
            <a:pPr algn="ctr"/>
            <a:r>
              <a:rPr lang="en-US" sz="4800" dirty="0">
                <a:latin typeface="Times New Roman" charset="0"/>
                <a:ea typeface="Times New Roman" charset="0"/>
                <a:cs typeface="Times New Roman" charset="0"/>
              </a:rPr>
              <a:t>Adaptive Compression to Improve I/O Performance for Climate Simulations </a:t>
            </a:r>
            <a:endParaRPr lang="en-US" sz="4800" dirty="0"/>
          </a:p>
        </p:txBody>
      </p:sp>
      <p:sp>
        <p:nvSpPr>
          <p:cNvPr id="29" name="TextBox 28"/>
          <p:cNvSpPr txBox="1"/>
          <p:nvPr/>
        </p:nvSpPr>
        <p:spPr>
          <a:xfrm>
            <a:off x="2477280" y="4475908"/>
            <a:ext cx="2902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Swati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Singhal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    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>
          <a:xfrm>
            <a:off x="8710862" y="6421366"/>
            <a:ext cx="2743200" cy="365125"/>
          </a:xfrm>
        </p:spPr>
        <p:txBody>
          <a:bodyPr/>
          <a:lstStyle/>
          <a:p>
            <a:fld id="{F52B5680-2BD5-1B48-B934-49099E26EF3B}" type="slidenum">
              <a:rPr lang="en-US" smtClean="0"/>
              <a:t>1</a:t>
            </a:fld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193075" y="4475908"/>
            <a:ext cx="4380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Alan Sussman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8153529" y="-3818965"/>
            <a:ext cx="184731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" y="196710"/>
            <a:ext cx="3617789" cy="591009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40" name="TextBox 39"/>
          <p:cNvSpPr txBox="1"/>
          <p:nvPr/>
        </p:nvSpPr>
        <p:spPr>
          <a:xfrm>
            <a:off x="-26894" y="6475154"/>
            <a:ext cx="12218893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>
            <a:glow>
              <a:schemeClr val="bg1"/>
            </a:glow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The 2nd International Workshop on Data Reduction for Big Scientific </a:t>
            </a:r>
            <a:r>
              <a:rPr lang="en-US" sz="24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Data</a:t>
            </a:r>
            <a:endParaRPr lang="en-US" sz="24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9280" y="5371887"/>
            <a:ext cx="8420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UMIACS and Department of Computer Science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67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408020" y="5352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419" y="4479874"/>
            <a:ext cx="6934201" cy="1876475"/>
          </a:xfrm>
          <a:prstGeom prst="rect">
            <a:avLst/>
          </a:prstGeom>
          <a:noFill/>
          <a:ln w="3175">
            <a:noFill/>
            <a:prstDash val="solid"/>
          </a:ln>
          <a:effectLst/>
          <a:scene3d>
            <a:camera prst="orthographicFront"/>
            <a:lightRig rig="flood" dir="t"/>
          </a:scene3d>
          <a:sp3d prstMaterial="dkEdge"/>
        </p:spPr>
      </p:pic>
      <p:sp>
        <p:nvSpPr>
          <p:cNvPr id="13" name="Rectangle 12"/>
          <p:cNvSpPr/>
          <p:nvPr/>
        </p:nvSpPr>
        <p:spPr>
          <a:xfrm>
            <a:off x="0" y="1"/>
            <a:ext cx="12192000" cy="683142"/>
          </a:xfrm>
          <a:prstGeom prst="rect">
            <a:avLst/>
          </a:prstGeom>
          <a:gradFill>
            <a:gsLst>
              <a:gs pos="6000">
                <a:schemeClr val="accent2">
                  <a:lumMod val="50000"/>
                </a:schemeClr>
              </a:gs>
              <a:gs pos="19000">
                <a:schemeClr val="accent2">
                  <a:lumMod val="75000"/>
                </a:schemeClr>
              </a:gs>
            </a:gsLst>
            <a:path path="circle">
              <a:fillToRect l="100000" b="10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69754" y="0"/>
            <a:ext cx="9095651" cy="68314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WRF-LETKF based climate simulations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564504" y="1614487"/>
            <a:ext cx="1360190" cy="117678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731906" y="1723367"/>
            <a:ext cx="1360190" cy="117678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904684" y="1820985"/>
            <a:ext cx="1360190" cy="117678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050494" y="1893734"/>
            <a:ext cx="1360190" cy="117678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148957" y="1951823"/>
            <a:ext cx="1360190" cy="117678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WRF 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273752" y="1688154"/>
            <a:ext cx="1516912" cy="11237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LETKFm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266191" y="2028378"/>
            <a:ext cx="1360190" cy="117678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418591" y="2123044"/>
            <a:ext cx="1360190" cy="117678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WRF 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401560" y="1764145"/>
            <a:ext cx="1516912" cy="11237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559222" y="1857302"/>
            <a:ext cx="1516912" cy="11237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LETKF 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Multidocument 20"/>
          <p:cNvSpPr/>
          <p:nvPr/>
        </p:nvSpPr>
        <p:spPr>
          <a:xfrm rot="10800000" flipV="1">
            <a:off x="3891899" y="1940516"/>
            <a:ext cx="749287" cy="786810"/>
          </a:xfrm>
          <a:prstGeom prst="flowChartMultidocument">
            <a:avLst/>
          </a:prstGeom>
          <a:solidFill>
            <a:srgbClr val="D597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2" name="Multidocument 21"/>
          <p:cNvSpPr/>
          <p:nvPr/>
        </p:nvSpPr>
        <p:spPr>
          <a:xfrm rot="10800000" flipV="1">
            <a:off x="5843404" y="1923538"/>
            <a:ext cx="861730" cy="786810"/>
          </a:xfrm>
          <a:prstGeom prst="flowChartMultidocumen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Multidocument 22"/>
          <p:cNvSpPr/>
          <p:nvPr/>
        </p:nvSpPr>
        <p:spPr>
          <a:xfrm rot="10800000" flipV="1">
            <a:off x="6027699" y="2118577"/>
            <a:ext cx="844837" cy="786810"/>
          </a:xfrm>
          <a:prstGeom prst="flowChartMultidocumen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Binary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4" name="Multidocument 23"/>
          <p:cNvSpPr/>
          <p:nvPr/>
        </p:nvSpPr>
        <p:spPr>
          <a:xfrm rot="10800000" flipV="1">
            <a:off x="3983170" y="2164450"/>
            <a:ext cx="982523" cy="786810"/>
          </a:xfrm>
          <a:prstGeom prst="flowChartMultidocument">
            <a:avLst/>
          </a:prstGeom>
          <a:solidFill>
            <a:srgbClr val="D597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</a:rPr>
              <a:t>netCDF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5" name="Striped Right Arrow 24"/>
          <p:cNvSpPr/>
          <p:nvPr/>
        </p:nvSpPr>
        <p:spPr>
          <a:xfrm>
            <a:off x="5023938" y="2169771"/>
            <a:ext cx="717058" cy="208556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Multidocument 25"/>
          <p:cNvSpPr/>
          <p:nvPr/>
        </p:nvSpPr>
        <p:spPr>
          <a:xfrm rot="10800000" flipV="1">
            <a:off x="9554342" y="1826992"/>
            <a:ext cx="659219" cy="786810"/>
          </a:xfrm>
          <a:prstGeom prst="flowChartMultidocumen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Multidocument 26"/>
          <p:cNvSpPr/>
          <p:nvPr/>
        </p:nvSpPr>
        <p:spPr>
          <a:xfrm rot="10800000" flipV="1">
            <a:off x="9629376" y="2097337"/>
            <a:ext cx="751593" cy="786810"/>
          </a:xfrm>
          <a:prstGeom prst="flowChartMultidocumen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Binary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8" name="Document 27"/>
          <p:cNvSpPr/>
          <p:nvPr/>
        </p:nvSpPr>
        <p:spPr>
          <a:xfrm>
            <a:off x="518020" y="1940516"/>
            <a:ext cx="963269" cy="673285"/>
          </a:xfrm>
          <a:prstGeom prst="flowChartDocument">
            <a:avLst/>
          </a:prstGeom>
          <a:solidFill>
            <a:srgbClr val="FF9E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	initial conditions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9" name="Document 28"/>
          <p:cNvSpPr/>
          <p:nvPr/>
        </p:nvSpPr>
        <p:spPr>
          <a:xfrm>
            <a:off x="9669618" y="1512602"/>
            <a:ext cx="491170" cy="524832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0" name="Elbow Connector 29"/>
          <p:cNvCxnSpPr/>
          <p:nvPr/>
        </p:nvCxnSpPr>
        <p:spPr>
          <a:xfrm rot="16200000" flipH="1" flipV="1">
            <a:off x="5212410" y="-2793513"/>
            <a:ext cx="347025" cy="9000131"/>
          </a:xfrm>
          <a:prstGeom prst="bentConnector3">
            <a:avLst>
              <a:gd name="adj1" fmla="val -65874"/>
            </a:avLst>
          </a:prstGeom>
          <a:ln w="57150" cmpd="thickThin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85857" y="976000"/>
            <a:ext cx="50265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Merge with the initial conditions to guide the simulation 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91803" y="1912793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c</a:t>
            </a:r>
            <a:r>
              <a:rPr lang="en-US" sz="1400" b="1" dirty="0" smtClean="0"/>
              <a:t>onvert</a:t>
            </a:r>
            <a:endParaRPr lang="en-US" sz="1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9855833" y="2892882"/>
            <a:ext cx="1828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Revised state output based on the observed data </a:t>
            </a:r>
            <a:endParaRPr lang="en-US" sz="1600" b="1" dirty="0"/>
          </a:p>
        </p:txBody>
      </p:sp>
      <p:sp>
        <p:nvSpPr>
          <p:cNvPr id="34" name="Multidocument 33"/>
          <p:cNvSpPr/>
          <p:nvPr/>
        </p:nvSpPr>
        <p:spPr>
          <a:xfrm rot="10800000" flipV="1">
            <a:off x="6338672" y="3088136"/>
            <a:ext cx="936228" cy="675633"/>
          </a:xfrm>
          <a:prstGeom prst="flowChartMultidocumen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OBSERVATIONS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55484" y="3329256"/>
            <a:ext cx="2373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 parallel </a:t>
            </a:r>
            <a:r>
              <a:rPr lang="en-US" sz="1600" b="1" smtClean="0"/>
              <a:t>WRF ensembles</a:t>
            </a:r>
            <a:endParaRPr lang="en-US" sz="16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7317295" y="3077548"/>
            <a:ext cx="24477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m</a:t>
            </a:r>
            <a:r>
              <a:rPr lang="en-US" sz="1600" b="1" dirty="0" smtClean="0"/>
              <a:t> parallel </a:t>
            </a:r>
            <a:r>
              <a:rPr lang="en-US" sz="1600" b="1" smtClean="0"/>
              <a:t>LETKF processes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18020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DRBSD-2 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408020" y="5352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1"/>
            <a:ext cx="12192000" cy="683142"/>
          </a:xfrm>
          <a:prstGeom prst="rect">
            <a:avLst/>
          </a:prstGeom>
          <a:gradFill>
            <a:gsLst>
              <a:gs pos="6000">
                <a:schemeClr val="accent2">
                  <a:lumMod val="50000"/>
                </a:schemeClr>
              </a:gs>
              <a:gs pos="19000">
                <a:schemeClr val="accent2">
                  <a:lumMod val="75000"/>
                </a:schemeClr>
              </a:gs>
            </a:gsLst>
            <a:path path="circle">
              <a:fillToRect l="100000" b="10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69754" y="0"/>
            <a:ext cx="9095651" cy="68314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WRF-LETKF based climate simulations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564504" y="1614487"/>
            <a:ext cx="1360190" cy="117678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731906" y="1723367"/>
            <a:ext cx="1360190" cy="117678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904684" y="1820985"/>
            <a:ext cx="1360190" cy="117678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050494" y="1893734"/>
            <a:ext cx="1360190" cy="117678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148957" y="1951823"/>
            <a:ext cx="1360190" cy="117678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WRF 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273752" y="1688154"/>
            <a:ext cx="1516912" cy="11237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LETKFm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266191" y="2028378"/>
            <a:ext cx="1360190" cy="117678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418591" y="2123044"/>
            <a:ext cx="1360190" cy="117678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WRF 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401560" y="1764145"/>
            <a:ext cx="1516912" cy="11237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559222" y="1857302"/>
            <a:ext cx="1516912" cy="11237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LETKF 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Multidocument 20"/>
          <p:cNvSpPr/>
          <p:nvPr/>
        </p:nvSpPr>
        <p:spPr>
          <a:xfrm rot="10800000" flipV="1">
            <a:off x="3891899" y="1940516"/>
            <a:ext cx="749287" cy="786810"/>
          </a:xfrm>
          <a:prstGeom prst="flowChartMultidocument">
            <a:avLst/>
          </a:prstGeom>
          <a:solidFill>
            <a:srgbClr val="D597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2" name="Multidocument 21"/>
          <p:cNvSpPr/>
          <p:nvPr/>
        </p:nvSpPr>
        <p:spPr>
          <a:xfrm rot="10800000" flipV="1">
            <a:off x="5843404" y="1923538"/>
            <a:ext cx="861730" cy="786810"/>
          </a:xfrm>
          <a:prstGeom prst="flowChartMultidocumen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Multidocument 22"/>
          <p:cNvSpPr/>
          <p:nvPr/>
        </p:nvSpPr>
        <p:spPr>
          <a:xfrm rot="10800000" flipV="1">
            <a:off x="6027699" y="2118577"/>
            <a:ext cx="844837" cy="786810"/>
          </a:xfrm>
          <a:prstGeom prst="flowChartMultidocumen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Binary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4" name="Multidocument 23"/>
          <p:cNvSpPr/>
          <p:nvPr/>
        </p:nvSpPr>
        <p:spPr>
          <a:xfrm rot="10800000" flipV="1">
            <a:off x="4007742" y="2164484"/>
            <a:ext cx="898961" cy="786810"/>
          </a:xfrm>
          <a:prstGeom prst="flowChartMultidocument">
            <a:avLst/>
          </a:prstGeom>
          <a:solidFill>
            <a:srgbClr val="D597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</a:rPr>
              <a:t>netCDF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5" name="Striped Right Arrow 24"/>
          <p:cNvSpPr/>
          <p:nvPr/>
        </p:nvSpPr>
        <p:spPr>
          <a:xfrm>
            <a:off x="4990266" y="2164450"/>
            <a:ext cx="750730" cy="251293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Multidocument 25"/>
          <p:cNvSpPr/>
          <p:nvPr/>
        </p:nvSpPr>
        <p:spPr>
          <a:xfrm rot="10800000" flipV="1">
            <a:off x="9554342" y="1826992"/>
            <a:ext cx="659219" cy="786810"/>
          </a:xfrm>
          <a:prstGeom prst="flowChartMultidocumen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Multidocument 26"/>
          <p:cNvSpPr/>
          <p:nvPr/>
        </p:nvSpPr>
        <p:spPr>
          <a:xfrm rot="10800000" flipV="1">
            <a:off x="9629376" y="2097337"/>
            <a:ext cx="751593" cy="786810"/>
          </a:xfrm>
          <a:prstGeom prst="flowChartMultidocumen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Binary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8" name="Document 27"/>
          <p:cNvSpPr/>
          <p:nvPr/>
        </p:nvSpPr>
        <p:spPr>
          <a:xfrm>
            <a:off x="518020" y="1940516"/>
            <a:ext cx="963269" cy="673285"/>
          </a:xfrm>
          <a:prstGeom prst="flowChartDocument">
            <a:avLst/>
          </a:prstGeom>
          <a:solidFill>
            <a:srgbClr val="FF9E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	initial conditions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9" name="Document 28"/>
          <p:cNvSpPr/>
          <p:nvPr/>
        </p:nvSpPr>
        <p:spPr>
          <a:xfrm>
            <a:off x="9669618" y="1512602"/>
            <a:ext cx="491170" cy="524832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0" name="Elbow Connector 29"/>
          <p:cNvCxnSpPr/>
          <p:nvPr/>
        </p:nvCxnSpPr>
        <p:spPr>
          <a:xfrm rot="16200000" flipH="1" flipV="1">
            <a:off x="5212410" y="-2793513"/>
            <a:ext cx="347025" cy="9000131"/>
          </a:xfrm>
          <a:prstGeom prst="bentConnector3">
            <a:avLst>
              <a:gd name="adj1" fmla="val -65874"/>
            </a:avLst>
          </a:prstGeom>
          <a:ln w="57150" cmpd="thickThin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85857" y="976000"/>
            <a:ext cx="50265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Merge with the initial conditions to guide the simulation 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91803" y="1912793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c</a:t>
            </a:r>
            <a:r>
              <a:rPr lang="en-US" sz="1400" b="1" dirty="0" smtClean="0"/>
              <a:t>onvert</a:t>
            </a:r>
            <a:endParaRPr lang="en-US" sz="1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9855833" y="2892882"/>
            <a:ext cx="1828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Revised state output based on the observed data </a:t>
            </a:r>
            <a:endParaRPr lang="en-US" sz="1600" b="1" dirty="0"/>
          </a:p>
        </p:txBody>
      </p:sp>
      <p:sp>
        <p:nvSpPr>
          <p:cNvPr id="34" name="Multidocument 33"/>
          <p:cNvSpPr/>
          <p:nvPr/>
        </p:nvSpPr>
        <p:spPr>
          <a:xfrm rot="10800000" flipV="1">
            <a:off x="6338672" y="3088136"/>
            <a:ext cx="936228" cy="675633"/>
          </a:xfrm>
          <a:prstGeom prst="flowChartMultidocumen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OBSERVATIONS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55484" y="3329256"/>
            <a:ext cx="2373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 parallel </a:t>
            </a:r>
            <a:r>
              <a:rPr lang="en-US" sz="1600" b="1" smtClean="0"/>
              <a:t>WRF ensembles</a:t>
            </a:r>
            <a:endParaRPr lang="en-US" sz="16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7317295" y="3077548"/>
            <a:ext cx="24477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m</a:t>
            </a:r>
            <a:r>
              <a:rPr lang="en-US" sz="1600" b="1" dirty="0" smtClean="0"/>
              <a:t> parallel </a:t>
            </a:r>
            <a:r>
              <a:rPr lang="en-US" sz="1600" b="1" smtClean="0"/>
              <a:t>LETKF processes</a:t>
            </a:r>
            <a:endParaRPr lang="en-US" sz="16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3777973" y="1777214"/>
            <a:ext cx="3394348" cy="1310922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8" name="Rounded Rectangular Callout 37"/>
          <p:cNvSpPr/>
          <p:nvPr/>
        </p:nvSpPr>
        <p:spPr>
          <a:xfrm rot="10800000">
            <a:off x="1809251" y="4250238"/>
            <a:ext cx="9004522" cy="2315153"/>
          </a:xfrm>
          <a:prstGeom prst="wedgeRoundRectCallout">
            <a:avLst>
              <a:gd name="adj1" fmla="val 12833"/>
              <a:gd name="adj2" fmla="val 96064"/>
              <a:gd name="adj3" fmla="val 16667"/>
            </a:avLst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100597" y="4387386"/>
            <a:ext cx="87131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 n = 55, m = 400.  Max grid size : 181 x 151 x 51</a:t>
            </a:r>
          </a:p>
          <a:p>
            <a:endParaRPr lang="en-US" dirty="0" smtClean="0"/>
          </a:p>
          <a:p>
            <a:r>
              <a:rPr lang="en-US" u="sng" dirty="0"/>
              <a:t>S</a:t>
            </a:r>
            <a:r>
              <a:rPr lang="en-US" u="sng" dirty="0" smtClean="0"/>
              <a:t>ingle </a:t>
            </a:r>
            <a:r>
              <a:rPr lang="en-US" u="sng" dirty="0"/>
              <a:t>cycle WRF + single cycle </a:t>
            </a:r>
            <a:r>
              <a:rPr lang="en-US" u="sng" dirty="0" smtClean="0"/>
              <a:t>LETKF (9 hours simulation time)</a:t>
            </a:r>
          </a:p>
          <a:p>
            <a:r>
              <a:rPr lang="en-US" dirty="0" smtClean="0"/>
              <a:t>Total simulation time (single cycle WRF + single cycle LETKF)  : ~ 65 </a:t>
            </a:r>
            <a:r>
              <a:rPr lang="en-US" dirty="0" err="1" smtClean="0"/>
              <a:t>mins</a:t>
            </a:r>
            <a:r>
              <a:rPr lang="en-US" dirty="0" smtClean="0"/>
              <a:t> on cluster</a:t>
            </a:r>
          </a:p>
          <a:p>
            <a:r>
              <a:rPr lang="en-US" b="1" dirty="0" smtClean="0"/>
              <a:t>High conversion cost (9 x 55) files =&gt; </a:t>
            </a:r>
            <a:r>
              <a:rPr lang="en-US" b="1" dirty="0"/>
              <a:t>36.7 </a:t>
            </a:r>
            <a:r>
              <a:rPr lang="en-US" b="1" dirty="0" smtClean="0"/>
              <a:t>minutes</a:t>
            </a:r>
            <a:r>
              <a:rPr lang="en-US" b="1" dirty="0"/>
              <a:t>  </a:t>
            </a:r>
            <a:r>
              <a:rPr lang="en-US" b="1" dirty="0" smtClean="0"/>
              <a:t>=&gt; ~56</a:t>
            </a:r>
            <a:r>
              <a:rPr lang="en-US" b="1" dirty="0"/>
              <a:t>% of the </a:t>
            </a:r>
            <a:r>
              <a:rPr lang="en-US" b="1" dirty="0" smtClean="0"/>
              <a:t>total simulation time</a:t>
            </a:r>
            <a:endParaRPr lang="en-US" dirty="0"/>
          </a:p>
          <a:p>
            <a:r>
              <a:rPr lang="en-US" b="1" dirty="0" smtClean="0"/>
              <a:t>Large output data size : ~283 GB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9747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408020" y="5352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1"/>
            <a:ext cx="12192000" cy="683142"/>
          </a:xfrm>
          <a:prstGeom prst="rect">
            <a:avLst/>
          </a:prstGeom>
          <a:gradFill>
            <a:gsLst>
              <a:gs pos="6000">
                <a:schemeClr val="accent2">
                  <a:lumMod val="50000"/>
                </a:schemeClr>
              </a:gs>
              <a:gs pos="19000">
                <a:schemeClr val="accent2">
                  <a:lumMod val="75000"/>
                </a:schemeClr>
              </a:gs>
            </a:gsLst>
            <a:path path="circle">
              <a:fillToRect l="100000" b="10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69754" y="0"/>
            <a:ext cx="9095651" cy="68314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WRF-LETKF based climate simulations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564504" y="1614487"/>
            <a:ext cx="1360190" cy="117678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731906" y="1723367"/>
            <a:ext cx="1360190" cy="117678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904684" y="1820985"/>
            <a:ext cx="1360190" cy="117678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050494" y="1893734"/>
            <a:ext cx="1360190" cy="117678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148957" y="1951823"/>
            <a:ext cx="1360190" cy="117678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WRF 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273752" y="1688154"/>
            <a:ext cx="1516912" cy="11237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LETKFm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266191" y="2028378"/>
            <a:ext cx="1360190" cy="117678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418591" y="2123044"/>
            <a:ext cx="1360190" cy="117678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WRF 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401560" y="1764145"/>
            <a:ext cx="1516912" cy="11237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559222" y="1857302"/>
            <a:ext cx="1516912" cy="11237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LETKF 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Multidocument 20"/>
          <p:cNvSpPr/>
          <p:nvPr/>
        </p:nvSpPr>
        <p:spPr>
          <a:xfrm rot="10800000" flipV="1">
            <a:off x="3891899" y="1940516"/>
            <a:ext cx="749287" cy="786810"/>
          </a:xfrm>
          <a:prstGeom prst="flowChartMultidocument">
            <a:avLst/>
          </a:prstGeom>
          <a:solidFill>
            <a:srgbClr val="D597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2" name="Multidocument 21"/>
          <p:cNvSpPr/>
          <p:nvPr/>
        </p:nvSpPr>
        <p:spPr>
          <a:xfrm rot="10800000" flipV="1">
            <a:off x="5843404" y="1923538"/>
            <a:ext cx="861730" cy="786810"/>
          </a:xfrm>
          <a:prstGeom prst="flowChartMultidocumen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Multidocument 22"/>
          <p:cNvSpPr/>
          <p:nvPr/>
        </p:nvSpPr>
        <p:spPr>
          <a:xfrm rot="10800000" flipV="1">
            <a:off x="6027699" y="2118577"/>
            <a:ext cx="844837" cy="786810"/>
          </a:xfrm>
          <a:prstGeom prst="flowChartMultidocumen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Binary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4" name="Multidocument 23"/>
          <p:cNvSpPr/>
          <p:nvPr/>
        </p:nvSpPr>
        <p:spPr>
          <a:xfrm rot="10800000" flipV="1">
            <a:off x="4007743" y="2164484"/>
            <a:ext cx="830886" cy="786810"/>
          </a:xfrm>
          <a:prstGeom prst="flowChartMultidocument">
            <a:avLst/>
          </a:prstGeom>
          <a:solidFill>
            <a:srgbClr val="D597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</a:rPr>
              <a:t>netCDF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5" name="Striped Right Arrow 24"/>
          <p:cNvSpPr/>
          <p:nvPr/>
        </p:nvSpPr>
        <p:spPr>
          <a:xfrm>
            <a:off x="4868805" y="2169770"/>
            <a:ext cx="872191" cy="245973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Multidocument 25"/>
          <p:cNvSpPr/>
          <p:nvPr/>
        </p:nvSpPr>
        <p:spPr>
          <a:xfrm rot="10800000" flipV="1">
            <a:off x="9554342" y="1826992"/>
            <a:ext cx="659219" cy="786810"/>
          </a:xfrm>
          <a:prstGeom prst="flowChartMultidocumen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Multidocument 26"/>
          <p:cNvSpPr/>
          <p:nvPr/>
        </p:nvSpPr>
        <p:spPr>
          <a:xfrm rot="10800000" flipV="1">
            <a:off x="9629376" y="2097337"/>
            <a:ext cx="751593" cy="786810"/>
          </a:xfrm>
          <a:prstGeom prst="flowChartMultidocumen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Binary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8" name="Document 27"/>
          <p:cNvSpPr/>
          <p:nvPr/>
        </p:nvSpPr>
        <p:spPr>
          <a:xfrm>
            <a:off x="518020" y="1940516"/>
            <a:ext cx="963269" cy="673285"/>
          </a:xfrm>
          <a:prstGeom prst="flowChartDocument">
            <a:avLst/>
          </a:prstGeom>
          <a:solidFill>
            <a:srgbClr val="FF9E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	initial conditions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9" name="Document 28"/>
          <p:cNvSpPr/>
          <p:nvPr/>
        </p:nvSpPr>
        <p:spPr>
          <a:xfrm>
            <a:off x="9669618" y="1512602"/>
            <a:ext cx="491170" cy="524832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0" name="Elbow Connector 29"/>
          <p:cNvCxnSpPr/>
          <p:nvPr/>
        </p:nvCxnSpPr>
        <p:spPr>
          <a:xfrm rot="16200000" flipH="1" flipV="1">
            <a:off x="5212410" y="-2793513"/>
            <a:ext cx="347025" cy="9000131"/>
          </a:xfrm>
          <a:prstGeom prst="bentConnector3">
            <a:avLst>
              <a:gd name="adj1" fmla="val -65874"/>
            </a:avLst>
          </a:prstGeom>
          <a:ln w="57150" cmpd="thickThin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85857" y="976000"/>
            <a:ext cx="50265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Merge with the initial conditions to guide the simulation 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91803" y="1912793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c</a:t>
            </a:r>
            <a:r>
              <a:rPr lang="en-US" sz="1400" b="1" dirty="0" smtClean="0"/>
              <a:t>onvert</a:t>
            </a:r>
            <a:endParaRPr lang="en-US" sz="1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9855833" y="2892882"/>
            <a:ext cx="1828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Revised state output based on the observed data </a:t>
            </a:r>
            <a:endParaRPr lang="en-US" sz="1600" b="1" dirty="0"/>
          </a:p>
        </p:txBody>
      </p:sp>
      <p:sp>
        <p:nvSpPr>
          <p:cNvPr id="34" name="Multidocument 33"/>
          <p:cNvSpPr/>
          <p:nvPr/>
        </p:nvSpPr>
        <p:spPr>
          <a:xfrm rot="10800000" flipV="1">
            <a:off x="6338672" y="3088136"/>
            <a:ext cx="936228" cy="675633"/>
          </a:xfrm>
          <a:prstGeom prst="flowChartMultidocumen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OBSERVATIONS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55484" y="3329256"/>
            <a:ext cx="2373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 parallel </a:t>
            </a:r>
            <a:r>
              <a:rPr lang="en-US" sz="1600" b="1" smtClean="0"/>
              <a:t>WRF ensembles</a:t>
            </a:r>
            <a:endParaRPr lang="en-US" sz="16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7317295" y="3077548"/>
            <a:ext cx="24477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m</a:t>
            </a:r>
            <a:r>
              <a:rPr lang="en-US" sz="1600" b="1" dirty="0" smtClean="0"/>
              <a:t> parallel </a:t>
            </a:r>
            <a:r>
              <a:rPr lang="en-US" sz="1600" b="1" smtClean="0"/>
              <a:t>LETKF processes</a:t>
            </a:r>
            <a:endParaRPr lang="en-US" sz="1600" b="1" dirty="0"/>
          </a:p>
        </p:txBody>
      </p:sp>
      <p:sp>
        <p:nvSpPr>
          <p:cNvPr id="40" name="Multiply 39"/>
          <p:cNvSpPr/>
          <p:nvPr/>
        </p:nvSpPr>
        <p:spPr>
          <a:xfrm>
            <a:off x="3690421" y="1596939"/>
            <a:ext cx="3410434" cy="1597415"/>
          </a:xfrm>
          <a:prstGeom prst="mathMultiply">
            <a:avLst>
              <a:gd name="adj1" fmla="val 978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2261025" y="4335959"/>
            <a:ext cx="1687331" cy="85622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WRF ADIOS I/O Plugin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7666253" y="4290536"/>
            <a:ext cx="1587116" cy="803081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LETKF ADIOS I/O Plugin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4533140" y="4764072"/>
            <a:ext cx="2548328" cy="45910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4735841" y="5330093"/>
            <a:ext cx="2320942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ADIOS</a:t>
            </a:r>
            <a:r>
              <a:rPr lang="en-US" sz="2000" b="1" dirty="0" smtClean="0"/>
              <a:t> + </a:t>
            </a:r>
          </a:p>
          <a:p>
            <a:r>
              <a:rPr lang="en-US" dirty="0" smtClean="0"/>
              <a:t>ACOMPS data transformation plugin 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274950" y="4232971"/>
            <a:ext cx="3285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Any format supported by ADIOS.</a:t>
            </a:r>
          </a:p>
          <a:p>
            <a:r>
              <a:rPr lang="en-US" dirty="0" smtClean="0"/>
              <a:t> No conversion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81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866" y="2026707"/>
            <a:ext cx="10515600" cy="1325563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6153" y="1105283"/>
            <a:ext cx="4072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Deepthought2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866" y="1708167"/>
            <a:ext cx="2124739" cy="15445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90740" y="1501619"/>
            <a:ext cx="71171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Campus cluster at UMD</a:t>
            </a:r>
          </a:p>
          <a:p>
            <a:endParaRPr lang="en-US" b="1" dirty="0" smtClean="0"/>
          </a:p>
          <a:p>
            <a:r>
              <a:rPr lang="en-US" b="1" dirty="0" smtClean="0"/>
              <a:t>Number of nodes </a:t>
            </a:r>
            <a:r>
              <a:rPr lang="en-US" dirty="0" smtClean="0"/>
              <a:t>: 484 with 20 cores/node + 4 nodes with 40 core/node</a:t>
            </a:r>
          </a:p>
          <a:p>
            <a:r>
              <a:rPr lang="en-US" b="1" dirty="0" smtClean="0"/>
              <a:t>Memory/node</a:t>
            </a:r>
            <a:r>
              <a:rPr lang="en-US" dirty="0" smtClean="0"/>
              <a:t> ~ 128 GB (DDR3 at 1866 </a:t>
            </a:r>
            <a:r>
              <a:rPr lang="en-US" dirty="0" err="1" smtClean="0"/>
              <a:t>Mhz</a:t>
            </a:r>
            <a:r>
              <a:rPr lang="en-US" dirty="0" smtClean="0"/>
              <a:t>)</a:t>
            </a:r>
          </a:p>
          <a:p>
            <a:r>
              <a:rPr lang="en-US" b="1" dirty="0"/>
              <a:t>Processor :</a:t>
            </a:r>
            <a:r>
              <a:rPr lang="en-US" dirty="0"/>
              <a:t> dual Intel Ivy Bridge </a:t>
            </a:r>
            <a:r>
              <a:rPr lang="en-US" dirty="0" smtClean="0"/>
              <a:t>E5-2680v2 at 2.8 GHz</a:t>
            </a:r>
          </a:p>
          <a:p>
            <a:r>
              <a:rPr lang="en-US" b="1" dirty="0" smtClean="0"/>
              <a:t>Parallel File system </a:t>
            </a:r>
            <a:r>
              <a:rPr lang="en-US" dirty="0" smtClean="0"/>
              <a:t>: </a:t>
            </a:r>
            <a:r>
              <a:rPr lang="en-US" dirty="0" err="1" smtClean="0"/>
              <a:t>Lustre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97832" y="4080414"/>
            <a:ext cx="34578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Domain size : 181 x 151 grid cells</a:t>
            </a:r>
          </a:p>
          <a:p>
            <a:r>
              <a:rPr lang="en-US" dirty="0" smtClean="0"/>
              <a:t>Vertical levels : 51 </a:t>
            </a:r>
          </a:p>
          <a:p>
            <a:endParaRPr lang="en-US" dirty="0" smtClean="0"/>
          </a:p>
          <a:p>
            <a:r>
              <a:rPr lang="en-US" dirty="0" smtClean="0"/>
              <a:t>Majority of variables are float type</a:t>
            </a:r>
          </a:p>
          <a:p>
            <a:r>
              <a:rPr lang="en-US" dirty="0" smtClean="0"/>
              <a:t>3D variable : XLAT, XLONG, F, T</a:t>
            </a:r>
            <a:r>
              <a:rPr lang="mr-IN" dirty="0" smtClean="0"/>
              <a:t>…</a:t>
            </a:r>
            <a:endParaRPr lang="en-US" dirty="0"/>
          </a:p>
          <a:p>
            <a:r>
              <a:rPr lang="en-US" dirty="0" smtClean="0"/>
              <a:t>4D variables: U, V, W, P, PB, RAINC.. </a:t>
            </a:r>
            <a:r>
              <a:rPr lang="mr-IN" dirty="0" smtClean="0"/>
              <a:t>…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78" b="3081"/>
          <a:stretch/>
        </p:blipFill>
        <p:spPr>
          <a:xfrm>
            <a:off x="192611" y="4137520"/>
            <a:ext cx="2881421" cy="224262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-5992"/>
            <a:ext cx="12192000" cy="683142"/>
          </a:xfrm>
          <a:prstGeom prst="rect">
            <a:avLst/>
          </a:prstGeom>
          <a:gradFill>
            <a:gsLst>
              <a:gs pos="6000">
                <a:schemeClr val="tx1">
                  <a:lumMod val="75000"/>
                  <a:lumOff val="25000"/>
                </a:schemeClr>
              </a:gs>
              <a:gs pos="19000">
                <a:schemeClr val="accent2">
                  <a:lumMod val="75000"/>
                </a:schemeClr>
              </a:gs>
            </a:gsLst>
            <a:path path="circle">
              <a:fillToRect l="100000" b="10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Experimental Setup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612" y="3681230"/>
            <a:ext cx="56866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Climate simulations with 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WRF-LETKF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68786" y="3886219"/>
            <a:ext cx="4992625" cy="163121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WRF Ensemble </a:t>
            </a:r>
            <a:r>
              <a:rPr lang="en-US" sz="2000" b="1" dirty="0" smtClean="0"/>
              <a:t>n = 55 </a:t>
            </a:r>
            <a:r>
              <a:rPr lang="en-US" sz="2000" dirty="0" smtClean="0"/>
              <a:t>=&gt; each uses 1 node</a:t>
            </a:r>
          </a:p>
          <a:p>
            <a:r>
              <a:rPr lang="en-US" sz="2000" dirty="0" smtClean="0"/>
              <a:t>No. of MPI processes = (55 x 20) = 1100</a:t>
            </a:r>
          </a:p>
          <a:p>
            <a:endParaRPr lang="en-US" sz="2000" dirty="0" smtClean="0"/>
          </a:p>
          <a:p>
            <a:r>
              <a:rPr lang="en-US" sz="2000" dirty="0" smtClean="0"/>
              <a:t>LETKF =&gt; uses 20 nodes </a:t>
            </a:r>
          </a:p>
          <a:p>
            <a:r>
              <a:rPr lang="en-US" sz="2000" dirty="0" smtClean="0"/>
              <a:t>No. of MPI processes = (20 x 20) = 400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7627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055596"/>
              </p:ext>
            </p:extLst>
          </p:nvPr>
        </p:nvGraphicFramePr>
        <p:xfrm>
          <a:off x="1333184" y="1340330"/>
          <a:ext cx="10023664" cy="3505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-1" y="0"/>
            <a:ext cx="12192000" cy="683142"/>
          </a:xfrm>
          <a:prstGeom prst="rect">
            <a:avLst/>
          </a:prstGeom>
          <a:gradFill>
            <a:gsLst>
              <a:gs pos="12500">
                <a:srgbClr val="A54B0F"/>
              </a:gs>
              <a:gs pos="6000">
                <a:schemeClr val="accent2">
                  <a:lumMod val="50000"/>
                </a:schemeClr>
              </a:gs>
              <a:gs pos="19000">
                <a:schemeClr val="accent2">
                  <a:lumMod val="75000"/>
                </a:schemeClr>
              </a:gs>
            </a:gsLst>
            <a:path path="circle">
              <a:fillToRect l="100000" b="10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Adaptive Vs Non-adaptive methods :   Output sizes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78577" y="5249847"/>
            <a:ext cx="4476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ACOMPS achieves better compression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0044997" y="1657879"/>
            <a:ext cx="21470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77% improvement in size over original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13% better than ADIOS + Bzip2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9454" y="5249847"/>
            <a:ext cx="6572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Only CR (Best compression ratio,  slower) =&gt; W</a:t>
            </a:r>
            <a:r>
              <a:rPr lang="en-US" baseline="-25000" dirty="0" smtClean="0"/>
              <a:t>CR</a:t>
            </a:r>
            <a:r>
              <a:rPr lang="en-US" dirty="0" smtClean="0"/>
              <a:t> = 1,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cs</a:t>
            </a:r>
            <a:r>
              <a:rPr lang="en-US" dirty="0" smtClean="0"/>
              <a:t> = 0 </a:t>
            </a:r>
          </a:p>
          <a:p>
            <a:r>
              <a:rPr lang="en-US" dirty="0" smtClean="0"/>
              <a:t>Only CS (Best speed, not as good compression) =&gt; </a:t>
            </a:r>
            <a:r>
              <a:rPr lang="en-US" dirty="0"/>
              <a:t>W</a:t>
            </a:r>
            <a:r>
              <a:rPr lang="en-US" baseline="-25000" dirty="0"/>
              <a:t>CR</a:t>
            </a:r>
            <a:r>
              <a:rPr lang="en-US" dirty="0"/>
              <a:t> = </a:t>
            </a:r>
            <a:r>
              <a:rPr lang="en-US" dirty="0" smtClean="0"/>
              <a:t>0, </a:t>
            </a:r>
            <a:r>
              <a:rPr lang="en-US" dirty="0" err="1"/>
              <a:t>W</a:t>
            </a:r>
            <a:r>
              <a:rPr lang="en-US" baseline="-25000" dirty="0" err="1"/>
              <a:t>cs</a:t>
            </a:r>
            <a:r>
              <a:rPr lang="en-US" dirty="0"/>
              <a:t> = 1</a:t>
            </a:r>
          </a:p>
        </p:txBody>
      </p:sp>
    </p:spTree>
    <p:extLst>
      <p:ext uri="{BB962C8B-B14F-4D97-AF65-F5344CB8AC3E}">
        <p14:creationId xmlns:p14="http://schemas.microsoft.com/office/powerpoint/2010/main" val="147985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"/>
            <a:ext cx="12192000" cy="683142"/>
          </a:xfrm>
          <a:prstGeom prst="rect">
            <a:avLst/>
          </a:prstGeom>
          <a:gradFill>
            <a:gsLst>
              <a:gs pos="12500">
                <a:srgbClr val="A54B0F"/>
              </a:gs>
              <a:gs pos="6000">
                <a:schemeClr val="accent2">
                  <a:lumMod val="50000"/>
                </a:schemeClr>
              </a:gs>
              <a:gs pos="19000">
                <a:schemeClr val="accent2">
                  <a:lumMod val="75000"/>
                </a:schemeClr>
              </a:gs>
            </a:gsLst>
            <a:path path="circle">
              <a:fillToRect l="100000" b="10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Best compression method differs for different variables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-1" y="0"/>
            <a:ext cx="12192000" cy="683142"/>
          </a:xfrm>
          <a:prstGeom prst="rect">
            <a:avLst/>
          </a:prstGeom>
          <a:gradFill>
            <a:gsLst>
              <a:gs pos="12500">
                <a:srgbClr val="A54B0F"/>
              </a:gs>
              <a:gs pos="6000">
                <a:schemeClr val="accent2">
                  <a:lumMod val="50000"/>
                </a:schemeClr>
              </a:gs>
              <a:gs pos="19000">
                <a:schemeClr val="accent2">
                  <a:lumMod val="75000"/>
                </a:schemeClr>
              </a:gs>
            </a:gsLst>
            <a:path path="circle">
              <a:fillToRect l="100000" b="10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Adaptive Vs Non-adaptive methods :  Compression time</a:t>
            </a:r>
            <a:endParaRPr lang="en-US" sz="28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371321"/>
              </p:ext>
            </p:extLst>
          </p:nvPr>
        </p:nvGraphicFramePr>
        <p:xfrm>
          <a:off x="350693" y="1032247"/>
          <a:ext cx="11496882" cy="433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0693" y="5237507"/>
            <a:ext cx="37823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ACOMPS incurs low overhead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8955024" y="2506810"/>
            <a:ext cx="1381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Close to fastest ADIOS </a:t>
            </a:r>
            <a:r>
              <a:rPr lang="en-US" sz="1400" dirty="0" smtClean="0">
                <a:solidFill>
                  <a:srgbClr val="FF0000"/>
                </a:solidFill>
              </a:rPr>
              <a:t>+ LZO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36609" y="2029757"/>
            <a:ext cx="15932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Lower overhead than   ADIOS + Bzip2 with  much </a:t>
            </a:r>
            <a:r>
              <a:rPr lang="en-US" sz="1400" smtClean="0">
                <a:solidFill>
                  <a:srgbClr val="FF0000"/>
                </a:solidFill>
              </a:rPr>
              <a:t>better compression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29189" y="5602694"/>
            <a:ext cx="6718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Only CR(Best compression ratio,  slower) =&gt; W</a:t>
            </a:r>
            <a:r>
              <a:rPr lang="en-US" baseline="-25000" dirty="0" smtClean="0"/>
              <a:t>CR</a:t>
            </a:r>
            <a:r>
              <a:rPr lang="en-US" dirty="0" smtClean="0"/>
              <a:t> = 1,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cs</a:t>
            </a:r>
            <a:r>
              <a:rPr lang="en-US" dirty="0" smtClean="0"/>
              <a:t> = 0 </a:t>
            </a:r>
          </a:p>
          <a:p>
            <a:r>
              <a:rPr lang="en-US" dirty="0" smtClean="0"/>
              <a:t>Only CS(Best speed, not as good compression) =&gt; </a:t>
            </a:r>
            <a:r>
              <a:rPr lang="en-US" dirty="0"/>
              <a:t>W</a:t>
            </a:r>
            <a:r>
              <a:rPr lang="en-US" baseline="-25000" dirty="0"/>
              <a:t>CR</a:t>
            </a:r>
            <a:r>
              <a:rPr lang="en-US" dirty="0"/>
              <a:t> = </a:t>
            </a:r>
            <a:r>
              <a:rPr lang="en-US" dirty="0" smtClean="0"/>
              <a:t>0, </a:t>
            </a:r>
            <a:r>
              <a:rPr lang="en-US" dirty="0" err="1"/>
              <a:t>W</a:t>
            </a:r>
            <a:r>
              <a:rPr lang="en-US" baseline="-25000" dirty="0" err="1"/>
              <a:t>cs</a:t>
            </a:r>
            <a:r>
              <a:rPr lang="en-US" dirty="0"/>
              <a:t> = 1</a:t>
            </a:r>
          </a:p>
        </p:txBody>
      </p:sp>
    </p:spTree>
    <p:extLst>
      <p:ext uri="{BB962C8B-B14F-4D97-AF65-F5344CB8AC3E}">
        <p14:creationId xmlns:p14="http://schemas.microsoft.com/office/powerpoint/2010/main" val="183175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9886"/>
            <a:ext cx="10515600" cy="4351338"/>
          </a:xfrm>
        </p:spPr>
        <p:txBody>
          <a:bodyPr>
            <a:norm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ea typeface="Times New Roman" charset="0"/>
                <a:cs typeface="Times New Roman" charset="0"/>
              </a:rPr>
              <a:t>Extend to support more compression methods including both lossless and </a:t>
            </a:r>
            <a:r>
              <a:rPr lang="en-US" sz="2400" dirty="0">
                <a:ea typeface="Times New Roman" charset="0"/>
                <a:cs typeface="Times New Roman" charset="0"/>
              </a:rPr>
              <a:t>l</a:t>
            </a:r>
            <a:r>
              <a:rPr lang="en-US" sz="2400" dirty="0" smtClean="0">
                <a:ea typeface="Times New Roman" charset="0"/>
                <a:cs typeface="Times New Roman" charset="0"/>
              </a:rPr>
              <a:t>ossy compression methods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 smtClean="0">
              <a:ea typeface="Times New Roman" charset="0"/>
              <a:cs typeface="Times New Roman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ea typeface="Times New Roman" charset="0"/>
                <a:cs typeface="Times New Roman" charset="0"/>
              </a:rPr>
              <a:t>Thoroughly analyze how the best compression method for a given variable changes over time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>
                <a:ea typeface="Times New Roman" charset="0"/>
                <a:cs typeface="Times New Roman" charset="0"/>
              </a:rPr>
              <a:t>How often it is advantageous to do the re-analysis?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>
                <a:ea typeface="Times New Roman" charset="0"/>
                <a:cs typeface="Times New Roman" charset="0"/>
              </a:rPr>
              <a:t>How to enhance </a:t>
            </a:r>
            <a:r>
              <a:rPr lang="en-US" dirty="0">
                <a:ea typeface="Times New Roman" charset="0"/>
                <a:cs typeface="Times New Roman" charset="0"/>
              </a:rPr>
              <a:t>the criteria </a:t>
            </a:r>
            <a:r>
              <a:rPr lang="en-US" dirty="0" smtClean="0">
                <a:ea typeface="Times New Roman" charset="0"/>
                <a:cs typeface="Times New Roman" charset="0"/>
              </a:rPr>
              <a:t>to decide </a:t>
            </a:r>
            <a:r>
              <a:rPr lang="en-US" dirty="0">
                <a:ea typeface="Times New Roman" charset="0"/>
                <a:cs typeface="Times New Roman" charset="0"/>
              </a:rPr>
              <a:t>when to re-evaluate </a:t>
            </a:r>
            <a:r>
              <a:rPr lang="en-US" dirty="0" smtClean="0">
                <a:ea typeface="Times New Roman" charset="0"/>
                <a:cs typeface="Times New Roman" charset="0"/>
              </a:rPr>
              <a:t>in order to adapt to the changes quickly</a:t>
            </a:r>
          </a:p>
          <a:p>
            <a:pPr marL="742950" lvl="1" indent="-285750">
              <a:buFont typeface="Arial" charset="0"/>
              <a:buChar char="•"/>
            </a:pPr>
            <a:endParaRPr lang="en-US" dirty="0" smtClean="0">
              <a:ea typeface="Times New Roman" charset="0"/>
              <a:cs typeface="Times New Roman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ea typeface="Times New Roman" charset="0"/>
                <a:cs typeface="Times New Roman" charset="0"/>
              </a:rPr>
              <a:t>Parallelize the analysis phase using threads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-26829"/>
            <a:ext cx="12192000" cy="683142"/>
          </a:xfrm>
          <a:prstGeom prst="rect">
            <a:avLst/>
          </a:prstGeom>
          <a:gradFill>
            <a:gsLst>
              <a:gs pos="6000">
                <a:schemeClr val="tx1">
                  <a:lumMod val="75000"/>
                  <a:lumOff val="25000"/>
                </a:schemeClr>
              </a:gs>
              <a:gs pos="19000">
                <a:schemeClr val="accent2">
                  <a:lumMod val="75000"/>
                </a:schemeClr>
              </a:gs>
            </a:gsLst>
            <a:path path="circle">
              <a:fillToRect l="100000" b="10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Future Directions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360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0" y="1"/>
            <a:ext cx="12192000" cy="83814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538" y="1295079"/>
            <a:ext cx="10869446" cy="2696988"/>
          </a:xfrm>
          <a:effectLst>
            <a:glow rad="12700">
              <a:srgbClr val="FFFF00"/>
            </a:glow>
          </a:effectLst>
        </p:spPr>
        <p:txBody>
          <a:bodyPr>
            <a:noAutofit/>
          </a:bodyPr>
          <a:lstStyle/>
          <a:p>
            <a:pPr algn="ctr"/>
            <a:r>
              <a:rPr lang="en-US" sz="4800" dirty="0">
                <a:latin typeface="Times New Roman" charset="0"/>
                <a:ea typeface="Times New Roman" charset="0"/>
                <a:cs typeface="Times New Roman" charset="0"/>
              </a:rPr>
              <a:t>Adaptive Compression to Improve I/O Performance for Climate Simulations </a:t>
            </a:r>
            <a:endParaRPr lang="en-US" sz="4800" dirty="0"/>
          </a:p>
        </p:txBody>
      </p:sp>
      <p:sp>
        <p:nvSpPr>
          <p:cNvPr id="29" name="TextBox 28"/>
          <p:cNvSpPr txBox="1"/>
          <p:nvPr/>
        </p:nvSpPr>
        <p:spPr>
          <a:xfrm>
            <a:off x="1862682" y="4294669"/>
            <a:ext cx="46748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Swati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Singhal</a:t>
            </a:r>
            <a:endParaRPr lang="en-US" sz="3200" dirty="0" smtClean="0">
              <a:solidFill>
                <a:schemeClr val="tx2">
                  <a:lumMod val="50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swati@cs.umd.edu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   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>
          <a:xfrm>
            <a:off x="8710862" y="6421366"/>
            <a:ext cx="2743200" cy="365125"/>
          </a:xfrm>
        </p:spPr>
        <p:txBody>
          <a:bodyPr/>
          <a:lstStyle/>
          <a:p>
            <a:fld id="{F52B5680-2BD5-1B48-B934-49099E26EF3B}" type="slidenum">
              <a:rPr lang="en-US" smtClean="0"/>
              <a:t>17</a:t>
            </a:fld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193075" y="4235177"/>
            <a:ext cx="43809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Alan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Sussman</a:t>
            </a:r>
            <a:endParaRPr lang="en-US" sz="3200" dirty="0" smtClean="0">
              <a:solidFill>
                <a:schemeClr val="tx2">
                  <a:lumMod val="50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als@cs.umd.edu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8153529" y="-3818965"/>
            <a:ext cx="184731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" y="196710"/>
            <a:ext cx="3617789" cy="591009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40" name="TextBox 39"/>
          <p:cNvSpPr txBox="1"/>
          <p:nvPr/>
        </p:nvSpPr>
        <p:spPr>
          <a:xfrm>
            <a:off x="-26894" y="6475154"/>
            <a:ext cx="12218893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>
            <a:glow>
              <a:schemeClr val="bg1"/>
            </a:glow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The 2nd International Workshop on Data Reduction for Big Scientific </a:t>
            </a:r>
            <a:r>
              <a:rPr lang="en-US" sz="24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Data</a:t>
            </a:r>
            <a:endParaRPr lang="en-US" sz="24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9280" y="5371887"/>
            <a:ext cx="8420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UMIACS and Department of Computer Science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10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687" y="787167"/>
            <a:ext cx="11618626" cy="5925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</a:rPr>
              <a:t>Lossless Compression </a:t>
            </a:r>
          </a:p>
          <a:p>
            <a:r>
              <a:rPr lang="en-US" sz="1600" b="1" dirty="0" smtClean="0"/>
              <a:t>E</a:t>
            </a:r>
            <a:r>
              <a:rPr lang="en-US" sz="1600" b="1" dirty="0"/>
              <a:t>. R. Schendel, </a:t>
            </a:r>
            <a:r>
              <a:rPr lang="en-US" sz="1600" dirty="0"/>
              <a:t>Y. </a:t>
            </a:r>
            <a:r>
              <a:rPr lang="en-US" sz="1600" dirty="0" err="1"/>
              <a:t>Jin</a:t>
            </a:r>
            <a:r>
              <a:rPr lang="en-US" sz="1600" dirty="0"/>
              <a:t>, N. Shah, J. Chen, C. Chang, S.-H. Ku, S. </a:t>
            </a:r>
            <a:r>
              <a:rPr lang="en-US" sz="1600" dirty="0" err="1"/>
              <a:t>Ethier</a:t>
            </a:r>
            <a:r>
              <a:rPr lang="en-US" sz="1600" dirty="0"/>
              <a:t>, S. </a:t>
            </a:r>
            <a:r>
              <a:rPr lang="en-US" sz="1600" dirty="0" err="1"/>
              <a:t>Klasky</a:t>
            </a:r>
            <a:r>
              <a:rPr lang="en-US" sz="1600" dirty="0"/>
              <a:t>, R. Latham, R. Ross, and N. F. </a:t>
            </a:r>
            <a:r>
              <a:rPr lang="en-US" sz="1600" dirty="0" err="1"/>
              <a:t>Samatova</a:t>
            </a:r>
            <a:r>
              <a:rPr lang="en-US" sz="1600" dirty="0"/>
              <a:t>, </a:t>
            </a:r>
            <a:r>
              <a:rPr lang="en-US" sz="1600" b="1" dirty="0"/>
              <a:t>“ISOBAR </a:t>
            </a:r>
            <a:r>
              <a:rPr lang="en-US" sz="1600" dirty="0" err="1"/>
              <a:t>precon</a:t>
            </a:r>
            <a:r>
              <a:rPr lang="en-US" sz="1600" dirty="0"/>
              <a:t>- </a:t>
            </a:r>
            <a:r>
              <a:rPr lang="en-US" sz="1600" dirty="0" err="1"/>
              <a:t>ditioner</a:t>
            </a:r>
            <a:r>
              <a:rPr lang="en-US" sz="1600" dirty="0"/>
              <a:t> for effective and high-throughput lossless data compression,” </a:t>
            </a:r>
            <a:r>
              <a:rPr lang="en-US" sz="1600" i="1" dirty="0" smtClean="0"/>
              <a:t>(ICDE</a:t>
            </a:r>
            <a:r>
              <a:rPr lang="en-US" sz="1600" dirty="0" smtClean="0"/>
              <a:t>. 2012)</a:t>
            </a:r>
          </a:p>
          <a:p>
            <a:r>
              <a:rPr lang="en-US" sz="1600" b="1" dirty="0">
                <a:latin typeface="NimbusRomNo9L" charset="0"/>
              </a:rPr>
              <a:t>M. </a:t>
            </a:r>
            <a:r>
              <a:rPr lang="en-US" sz="1600" b="1" dirty="0" err="1">
                <a:latin typeface="NimbusRomNo9L" charset="0"/>
              </a:rPr>
              <a:t>Burtscher</a:t>
            </a:r>
            <a:r>
              <a:rPr lang="en-US" sz="1600" b="1" dirty="0">
                <a:latin typeface="NimbusRomNo9L" charset="0"/>
              </a:rPr>
              <a:t> </a:t>
            </a:r>
            <a:r>
              <a:rPr lang="en-US" sz="1600" dirty="0">
                <a:latin typeface="NimbusRomNo9L" charset="0"/>
              </a:rPr>
              <a:t>and P. </a:t>
            </a:r>
            <a:r>
              <a:rPr lang="en-US" sz="1600" dirty="0" err="1">
                <a:latin typeface="NimbusRomNo9L" charset="0"/>
              </a:rPr>
              <a:t>Ratanaworabhan</a:t>
            </a:r>
            <a:r>
              <a:rPr lang="en-US" sz="1600" dirty="0">
                <a:latin typeface="NimbusRomNo9L" charset="0"/>
              </a:rPr>
              <a:t>, “</a:t>
            </a:r>
            <a:r>
              <a:rPr lang="en-US" sz="1600" b="1" dirty="0">
                <a:latin typeface="NimbusRomNo9L" charset="0"/>
              </a:rPr>
              <a:t>FPC:</a:t>
            </a:r>
            <a:r>
              <a:rPr lang="en-US" sz="1600" dirty="0">
                <a:latin typeface="NimbusRomNo9L" charset="0"/>
              </a:rPr>
              <a:t> A high-speed compressor for double-precision floating-point data,” </a:t>
            </a:r>
            <a:r>
              <a:rPr lang="en-US" sz="1600" i="1" dirty="0">
                <a:latin typeface="NimbusRomNo9L" charset="0"/>
              </a:rPr>
              <a:t>IEEE Transactions on Com- </a:t>
            </a:r>
            <a:r>
              <a:rPr lang="en-US" sz="1600" i="1" dirty="0" err="1">
                <a:latin typeface="NimbusRomNo9L" charset="0"/>
              </a:rPr>
              <a:t>puters</a:t>
            </a:r>
            <a:r>
              <a:rPr lang="en-US" sz="1600" dirty="0">
                <a:latin typeface="NimbusRomNo9L" charset="0"/>
              </a:rPr>
              <a:t>, </a:t>
            </a:r>
            <a:r>
              <a:rPr lang="en-US" sz="1600" dirty="0" smtClean="0">
                <a:latin typeface="NimbusRomNo9L" charset="0"/>
              </a:rPr>
              <a:t>2009</a:t>
            </a:r>
          </a:p>
          <a:p>
            <a:r>
              <a:rPr lang="en-US" sz="1600" dirty="0"/>
              <a:t> Martin </a:t>
            </a:r>
            <a:r>
              <a:rPr lang="en-US" sz="1600" dirty="0" err="1"/>
              <a:t>Burtscher</a:t>
            </a:r>
            <a:r>
              <a:rPr lang="en-US" sz="1600" dirty="0"/>
              <a:t> and </a:t>
            </a:r>
            <a:r>
              <a:rPr lang="en-US" sz="1600" dirty="0" err="1"/>
              <a:t>Paruj</a:t>
            </a:r>
            <a:r>
              <a:rPr lang="en-US" sz="1600" dirty="0"/>
              <a:t> </a:t>
            </a:r>
            <a:r>
              <a:rPr lang="en-US" sz="1600" dirty="0" err="1"/>
              <a:t>Ratanaworabhan</a:t>
            </a:r>
            <a:r>
              <a:rPr lang="en-US" sz="1600" b="1" dirty="0"/>
              <a:t>. </a:t>
            </a:r>
            <a:r>
              <a:rPr lang="en-US" sz="1600" b="1" dirty="0" err="1"/>
              <a:t>gFPC</a:t>
            </a:r>
            <a:r>
              <a:rPr lang="en-US" sz="1600" dirty="0"/>
              <a:t>: A Self-Tuning </a:t>
            </a:r>
            <a:r>
              <a:rPr lang="en-US" sz="1600" dirty="0" smtClean="0"/>
              <a:t>Compression </a:t>
            </a:r>
            <a:r>
              <a:rPr lang="en-US" sz="1600" dirty="0"/>
              <a:t>Algorithm. In Data Compression Conference (DCC), </a:t>
            </a:r>
            <a:r>
              <a:rPr lang="en-US" sz="1600" dirty="0" smtClean="0"/>
              <a:t>2010</a:t>
            </a:r>
            <a:endParaRPr lang="en-US" sz="1600" dirty="0">
              <a:latin typeface="NimbusRomNo9L" charset="0"/>
            </a:endParaRPr>
          </a:p>
          <a:p>
            <a:r>
              <a:rPr lang="en-US" sz="1600" dirty="0"/>
              <a:t>I. H. Witten, R. M. Neal, and J. G. Cleary, “Arithmetic coding for data compression,” </a:t>
            </a:r>
            <a:r>
              <a:rPr lang="en-US" sz="1600" i="1" dirty="0"/>
              <a:t>Communications of the </a:t>
            </a:r>
            <a:r>
              <a:rPr lang="en-US" sz="1600" i="1" dirty="0" smtClean="0"/>
              <a:t>ACM </a:t>
            </a:r>
            <a:r>
              <a:rPr lang="en-US" sz="1600" dirty="0" smtClean="0"/>
              <a:t>1987.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b="1" dirty="0" smtClean="0"/>
              <a:t>S</a:t>
            </a:r>
            <a:r>
              <a:rPr lang="en-US" sz="1600" b="1" dirty="0"/>
              <a:t>. </a:t>
            </a:r>
            <a:r>
              <a:rPr lang="en-US" sz="1600" b="1" dirty="0" err="1"/>
              <a:t>Bhattacherjee</a:t>
            </a:r>
            <a:r>
              <a:rPr lang="en-US" sz="1600" dirty="0"/>
              <a:t>, A. Deshpande, and A. </a:t>
            </a:r>
            <a:r>
              <a:rPr lang="en-US" sz="1600" dirty="0" err="1"/>
              <a:t>Sussman</a:t>
            </a:r>
            <a:r>
              <a:rPr lang="en-US" sz="1600" dirty="0"/>
              <a:t>, “</a:t>
            </a:r>
            <a:r>
              <a:rPr lang="en-US" sz="1600" b="1" dirty="0" err="1"/>
              <a:t>PStore</a:t>
            </a:r>
            <a:r>
              <a:rPr lang="en-US" sz="1600" b="1" dirty="0"/>
              <a:t>:</a:t>
            </a:r>
            <a:r>
              <a:rPr lang="en-US" sz="1600" dirty="0"/>
              <a:t> An efficient storage framework for managing scientific </a:t>
            </a:r>
            <a:r>
              <a:rPr lang="en-US" sz="1600" dirty="0" smtClean="0"/>
              <a:t>data</a:t>
            </a:r>
            <a:r>
              <a:rPr lang="en-US" sz="1600" i="1" dirty="0" smtClean="0"/>
              <a:t> </a:t>
            </a:r>
            <a:r>
              <a:rPr lang="en-US" sz="1600" i="1" dirty="0"/>
              <a:t>(</a:t>
            </a:r>
            <a:r>
              <a:rPr lang="en-US" sz="1600" i="1" dirty="0" smtClean="0"/>
              <a:t>SSDBM </a:t>
            </a:r>
            <a:r>
              <a:rPr lang="en-US" sz="1600" dirty="0" smtClean="0"/>
              <a:t>2014)</a:t>
            </a:r>
            <a:endParaRPr lang="en-US" sz="1600" dirty="0"/>
          </a:p>
          <a:p>
            <a:r>
              <a:rPr lang="en-US" sz="1600" b="1" dirty="0" smtClean="0"/>
              <a:t>S</a:t>
            </a:r>
            <a:r>
              <a:rPr lang="en-US" sz="1600" b="1" dirty="0"/>
              <a:t>. W. Son,</a:t>
            </a:r>
            <a:r>
              <a:rPr lang="en-US" sz="1600" dirty="0"/>
              <a:t> Z. Chen, W. Hendrix, A. Agrawal, W. </a:t>
            </a:r>
            <a:r>
              <a:rPr lang="en-US" sz="1600" dirty="0" err="1"/>
              <a:t>keng</a:t>
            </a:r>
            <a:r>
              <a:rPr lang="en-US" sz="1600" dirty="0"/>
              <a:t> Liao, and A. </a:t>
            </a:r>
            <a:r>
              <a:rPr lang="en-US" sz="1600" dirty="0" err="1"/>
              <a:t>Choudhary</a:t>
            </a:r>
            <a:r>
              <a:rPr lang="en-US" sz="1600" dirty="0"/>
              <a:t>, “Data compression for the </a:t>
            </a:r>
            <a:r>
              <a:rPr lang="en-US" sz="1600" dirty="0" err="1"/>
              <a:t>exascale</a:t>
            </a:r>
            <a:r>
              <a:rPr lang="en-US" sz="1600" dirty="0"/>
              <a:t> computing era – survey,” </a:t>
            </a:r>
            <a:r>
              <a:rPr lang="en-US" sz="1600" i="1" dirty="0"/>
              <a:t>Journal of Supercomputing Frontiers and Innovations</a:t>
            </a:r>
            <a:r>
              <a:rPr lang="en-US" sz="1600" dirty="0"/>
              <a:t>, </a:t>
            </a:r>
            <a:r>
              <a:rPr lang="en-US" sz="1600" dirty="0" smtClean="0"/>
              <a:t>2014.</a:t>
            </a:r>
          </a:p>
          <a:p>
            <a:endParaRPr lang="en-US" sz="1600" dirty="0" smtClean="0"/>
          </a:p>
          <a:p>
            <a:pPr marL="0" indent="0">
              <a:buNone/>
            </a:pPr>
            <a:r>
              <a:rPr lang="en-US" sz="2400" b="1" u="sng" dirty="0" err="1" smtClean="0">
                <a:solidFill>
                  <a:schemeClr val="accent1">
                    <a:lumMod val="75000"/>
                  </a:schemeClr>
                </a:solidFill>
              </a:rPr>
              <a:t>Lossy</a:t>
            </a: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</a:rPr>
              <a:t> Compression</a:t>
            </a:r>
          </a:p>
          <a:p>
            <a:r>
              <a:rPr lang="en-US" sz="1800" dirty="0"/>
              <a:t>Sheng Di and Franck </a:t>
            </a:r>
            <a:r>
              <a:rPr lang="en-US" sz="1800" dirty="0" err="1"/>
              <a:t>Cappello</a:t>
            </a:r>
            <a:r>
              <a:rPr lang="en-US" sz="1800" dirty="0"/>
              <a:t>. Fast Error-Bounded </a:t>
            </a:r>
            <a:r>
              <a:rPr lang="en-US" sz="1800" dirty="0" err="1"/>
              <a:t>Lossy</a:t>
            </a:r>
            <a:r>
              <a:rPr lang="en-US" sz="1800" dirty="0"/>
              <a:t> HPC Data </a:t>
            </a:r>
            <a:r>
              <a:rPr lang="en-US" sz="1800" dirty="0" smtClean="0"/>
              <a:t>Compression </a:t>
            </a:r>
            <a:r>
              <a:rPr lang="en-US" sz="1800" dirty="0"/>
              <a:t>with SZ</a:t>
            </a:r>
            <a:r>
              <a:rPr lang="en-US" sz="1800" dirty="0" smtClean="0"/>
              <a:t>. IPDPS, 2016</a:t>
            </a:r>
          </a:p>
          <a:p>
            <a:r>
              <a:rPr lang="en-US" sz="1800" dirty="0"/>
              <a:t>Woody Austin, Grey Ballard, and Tamara G. </a:t>
            </a:r>
            <a:r>
              <a:rPr lang="en-US" sz="1800" dirty="0" err="1"/>
              <a:t>Kolda</a:t>
            </a:r>
            <a:r>
              <a:rPr lang="en-US" sz="1800" dirty="0"/>
              <a:t>. Parallel tensor </a:t>
            </a:r>
            <a:r>
              <a:rPr lang="en-US" sz="1800" dirty="0" smtClean="0"/>
              <a:t>compression </a:t>
            </a:r>
            <a:r>
              <a:rPr lang="en-US" sz="1800" dirty="0"/>
              <a:t>for large-scale scientific data. </a:t>
            </a:r>
            <a:r>
              <a:rPr lang="en-US" sz="1800" dirty="0" smtClean="0"/>
              <a:t>IPDPS, 2016</a:t>
            </a:r>
          </a:p>
          <a:p>
            <a:r>
              <a:rPr lang="en-US" sz="1800" dirty="0" smtClean="0"/>
              <a:t>Martin </a:t>
            </a:r>
            <a:r>
              <a:rPr lang="en-US" sz="1800" dirty="0" err="1"/>
              <a:t>Burtscher</a:t>
            </a:r>
            <a:r>
              <a:rPr lang="en-US" sz="1800" dirty="0"/>
              <a:t>, Hari </a:t>
            </a:r>
            <a:r>
              <a:rPr lang="en-US" sz="1800" dirty="0" err="1"/>
              <a:t>Mukka</a:t>
            </a:r>
            <a:r>
              <a:rPr lang="en-US" sz="1800" dirty="0"/>
              <a:t>, Annie Yang, and </a:t>
            </a:r>
            <a:r>
              <a:rPr lang="en-US" sz="1800" dirty="0" err="1"/>
              <a:t>Farbod</a:t>
            </a:r>
            <a:r>
              <a:rPr lang="en-US" sz="1800" dirty="0"/>
              <a:t> </a:t>
            </a:r>
            <a:r>
              <a:rPr lang="en-US" sz="1800" dirty="0" err="1"/>
              <a:t>Hesaaraki</a:t>
            </a:r>
            <a:r>
              <a:rPr lang="en-US" sz="1800" dirty="0"/>
              <a:t>. </a:t>
            </a:r>
            <a:r>
              <a:rPr lang="en-US" sz="1800" dirty="0" smtClean="0"/>
              <a:t>Real-time </a:t>
            </a:r>
            <a:r>
              <a:rPr lang="en-US" sz="1800" dirty="0"/>
              <a:t>synthesis of compression algorithms for scientific data. </a:t>
            </a:r>
            <a:r>
              <a:rPr lang="en-US" sz="1800" dirty="0" smtClean="0"/>
              <a:t>High Performance </a:t>
            </a:r>
            <a:r>
              <a:rPr lang="en-US" sz="1800" dirty="0"/>
              <a:t>Computing, Networking, Storage and Analysis, </a:t>
            </a:r>
            <a:r>
              <a:rPr lang="en-US" sz="1800" dirty="0" smtClean="0"/>
              <a:t>SC16, 2016</a:t>
            </a: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0" y="-26829"/>
            <a:ext cx="12192000" cy="683142"/>
          </a:xfrm>
          <a:prstGeom prst="rect">
            <a:avLst/>
          </a:prstGeom>
          <a:gradFill>
            <a:gsLst>
              <a:gs pos="6000">
                <a:schemeClr val="tx1">
                  <a:lumMod val="75000"/>
                  <a:lumOff val="25000"/>
                </a:schemeClr>
              </a:gs>
              <a:gs pos="19000">
                <a:schemeClr val="accent2">
                  <a:lumMod val="75000"/>
                </a:schemeClr>
              </a:gs>
            </a:gsLst>
            <a:path path="circle">
              <a:fillToRect l="100000" b="10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Related Work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060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4826" y="1257588"/>
            <a:ext cx="1108234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b="1" kern="0" dirty="0" smtClean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ata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 reduction is growing concern for scientific computing</a:t>
            </a:r>
            <a:endParaRPr lang="en-US" sz="2400" kern="0" dirty="0" smtClean="0">
              <a:solidFill>
                <a:prstClr val="black"/>
              </a:solidFill>
            </a:endParaRPr>
          </a:p>
          <a:p>
            <a:pPr marL="742950" lvl="1" indent="-285750">
              <a:buFont typeface="Arial" charset="0"/>
              <a:buChar char="•"/>
              <a:defRPr/>
            </a:pPr>
            <a:r>
              <a:rPr lang="en-US" sz="2400" kern="0" dirty="0" smtClean="0">
                <a:solidFill>
                  <a:prstClr val="black"/>
                </a:solidFill>
              </a:rPr>
              <a:t>Motivating Example: </a:t>
            </a:r>
            <a:r>
              <a:rPr lang="en-US" sz="2400" kern="0" dirty="0" err="1" smtClean="0">
                <a:solidFill>
                  <a:prstClr val="black"/>
                </a:solidFill>
              </a:rPr>
              <a:t>Meso</a:t>
            </a:r>
            <a:r>
              <a:rPr lang="en-US" sz="2400" kern="0" dirty="0" smtClean="0">
                <a:solidFill>
                  <a:prstClr val="black"/>
                </a:solidFill>
              </a:rPr>
              <a:t>-Scale Climate Simulation Application from </a:t>
            </a:r>
            <a:r>
              <a:rPr lang="en-US" sz="2400" dirty="0">
                <a:solidFill>
                  <a:srgbClr val="000000"/>
                </a:solidFill>
              </a:rPr>
              <a:t>Department of Atmospheric and </a:t>
            </a:r>
            <a:r>
              <a:rPr lang="en-US" sz="2400" dirty="0" smtClean="0">
                <a:solidFill>
                  <a:srgbClr val="000000"/>
                </a:solidFill>
              </a:rPr>
              <a:t>Oceanic Sciences</a:t>
            </a:r>
            <a:r>
              <a:rPr lang="en-US" sz="2400" dirty="0" smtClean="0"/>
              <a:t> </a:t>
            </a:r>
            <a:r>
              <a:rPr lang="en-US" sz="2400" kern="0" dirty="0" smtClean="0">
                <a:solidFill>
                  <a:prstClr val="black"/>
                </a:solidFill>
              </a:rPr>
              <a:t>at UMD</a:t>
            </a:r>
          </a:p>
          <a:p>
            <a:pPr marL="1200150" lvl="2" indent="-285750">
              <a:buFont typeface="Arial" charset="0"/>
              <a:buChar char="•"/>
              <a:defRPr/>
            </a:pPr>
            <a:r>
              <a:rPr lang="en-US" sz="2400" kern="0" dirty="0" smtClean="0">
                <a:solidFill>
                  <a:prstClr val="black"/>
                </a:solidFill>
              </a:rPr>
              <a:t>An ensemble simulation with data assimilation on 1.3 million grid points that forecasts for a nine hour period, repeatedly</a:t>
            </a:r>
          </a:p>
          <a:p>
            <a:pPr marL="1657350" lvl="3" indent="-285750">
              <a:buFont typeface="Arial" charset="0"/>
              <a:buChar char="•"/>
              <a:defRPr/>
            </a:pPr>
            <a:r>
              <a:rPr lang="en-US" sz="2400" kern="0" dirty="0" smtClean="0">
                <a:solidFill>
                  <a:prstClr val="black"/>
                </a:solidFill>
              </a:rPr>
              <a:t>Simulation time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~65 mins on a cluster for a 9 hour forecast (~60% of the time is spend in I/O and extraneous work)</a:t>
            </a:r>
          </a:p>
          <a:p>
            <a:pPr marL="1657350" lvl="3" indent="-285750">
              <a:buFont typeface="Arial" charset="0"/>
              <a:buChar char="•"/>
              <a:defRPr/>
            </a:pPr>
            <a:r>
              <a:rPr lang="en-US" sz="2400" kern="0" baseline="0" dirty="0" smtClean="0"/>
              <a:t>Generates ~238 GB of data per simulation</a:t>
            </a:r>
          </a:p>
          <a:p>
            <a:pPr>
              <a:defRPr/>
            </a:pPr>
            <a:endParaRPr kumimoji="0" lang="en-US" sz="2800" b="1" i="0" u="none" strike="noStrike" kern="0" cap="none" spc="0" normalizeH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  <a:p>
            <a:pPr marL="457200" indent="-457200">
              <a:buFont typeface="Arial" charset="0"/>
              <a:buChar char="•"/>
              <a:defRPr/>
            </a:pP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ossible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 solution</a:t>
            </a:r>
          </a:p>
          <a:p>
            <a:pPr marL="742950" lvl="1" indent="-285750">
              <a:buFont typeface="Arial" charset="0"/>
              <a:buChar char="•"/>
              <a:defRPr/>
            </a:pPr>
            <a:r>
              <a:rPr lang="en-US" sz="2400" b="1" u="sng" kern="0" dirty="0" smtClean="0">
                <a:solidFill>
                  <a:srgbClr val="FF071B"/>
                </a:solidFill>
              </a:rPr>
              <a:t>Data compression</a:t>
            </a:r>
          </a:p>
          <a:p>
            <a:pPr marL="1200150" lvl="2" indent="-285750">
              <a:buFont typeface="Arial" charset="0"/>
              <a:buChar char="•"/>
              <a:defRPr/>
            </a:pPr>
            <a:r>
              <a:rPr lang="en-US" sz="2400" kern="0" dirty="0" smtClean="0"/>
              <a:t>Reduces data volume for I/O and increases effective I/O bandwidth</a:t>
            </a:r>
            <a:endParaRPr lang="en-US" sz="2400" kern="0" noProof="0" dirty="0" smtClean="0"/>
          </a:p>
          <a:p>
            <a:pPr marL="742950" lvl="1" indent="-285750">
              <a:buFont typeface="Arial" charset="0"/>
              <a:buChar char="•"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"/>
            <a:ext cx="12192000" cy="683142"/>
          </a:xfrm>
          <a:prstGeom prst="rect">
            <a:avLst/>
          </a:prstGeom>
          <a:gradFill>
            <a:gsLst>
              <a:gs pos="12500">
                <a:srgbClr val="A54B0F"/>
              </a:gs>
              <a:gs pos="6000">
                <a:schemeClr val="accent2">
                  <a:lumMod val="50000"/>
                </a:schemeClr>
              </a:gs>
              <a:gs pos="19000">
                <a:schemeClr val="accent2">
                  <a:lumMod val="75000"/>
                </a:schemeClr>
              </a:gs>
            </a:gsLst>
            <a:path path="circle">
              <a:fillToRect l="100000" b="10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28078" y="0"/>
            <a:ext cx="8837327" cy="6831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Scientific </a:t>
            </a:r>
            <a:r>
              <a:rPr lang="en-US" sz="4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Data </a:t>
            </a:r>
            <a:r>
              <a:rPr lang="en-US" sz="4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Compression?</a:t>
            </a:r>
            <a:endParaRPr lang="en-US" sz="40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50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2516" y="938243"/>
            <a:ext cx="11192075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  <a:defRPr/>
            </a:pPr>
            <a:r>
              <a:rPr lang="en-US" sz="2400" b="1" kern="0" dirty="0">
                <a:solidFill>
                  <a:schemeClr val="accent1">
                    <a:lumMod val="75000"/>
                  </a:schemeClr>
                </a:solidFill>
              </a:rPr>
              <a:t>Scientific data often are multidimensional arrays of  floating point numbers, stored in self-describing data formats (e.g., </a:t>
            </a:r>
            <a:r>
              <a:rPr lang="en-US" sz="2400" b="1" kern="0" dirty="0" err="1">
                <a:solidFill>
                  <a:schemeClr val="accent1">
                    <a:lumMod val="75000"/>
                  </a:schemeClr>
                </a:solidFill>
              </a:rPr>
              <a:t>netCDF</a:t>
            </a:r>
            <a:r>
              <a:rPr lang="en-US" sz="2400" b="1" kern="0" dirty="0">
                <a:solidFill>
                  <a:schemeClr val="accent1">
                    <a:lumMod val="75000"/>
                  </a:schemeClr>
                </a:solidFill>
              </a:rPr>
              <a:t>, HDF, etc</a:t>
            </a:r>
            <a:r>
              <a:rPr lang="en-US" sz="2400" b="1" kern="0" dirty="0" smtClean="0">
                <a:solidFill>
                  <a:schemeClr val="accent1">
                    <a:lumMod val="75000"/>
                  </a:schemeClr>
                </a:solidFill>
              </a:rPr>
              <a:t>.)</a:t>
            </a:r>
            <a:endParaRPr lang="en-US" sz="2400" b="1" kern="0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>
              <a:buFont typeface="Arial" charset="0"/>
              <a:buChar char="•"/>
              <a:defRPr/>
            </a:pPr>
            <a:r>
              <a:rPr lang="en-US" sz="2400" kern="0" dirty="0"/>
              <a:t>Difficult to compress -&gt; high entropy in lower order </a:t>
            </a:r>
            <a:r>
              <a:rPr lang="en-US" sz="2400" kern="0" dirty="0" smtClean="0"/>
              <a:t>bytes</a:t>
            </a:r>
          </a:p>
          <a:p>
            <a:pPr lvl="2">
              <a:defRPr/>
            </a:pPr>
            <a:endParaRPr lang="hr-HR" dirty="0" smtClean="0"/>
          </a:p>
          <a:p>
            <a:pPr lvl="2">
              <a:defRPr/>
            </a:pPr>
            <a:r>
              <a:rPr lang="hr-HR" dirty="0" smtClean="0"/>
              <a:t>0.00589 </a:t>
            </a:r>
          </a:p>
          <a:p>
            <a:pPr lvl="2">
              <a:defRPr/>
            </a:pPr>
            <a:r>
              <a:rPr lang="hr-HR" dirty="0" smtClean="0"/>
              <a:t>0.00590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b="1" kern="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b="1" kern="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lvl="0" indent="-342900">
              <a:buFont typeface="Arial"/>
              <a:buChar char="•"/>
              <a:defRPr/>
            </a:pPr>
            <a:r>
              <a:rPr lang="en-US" sz="2400" b="1" kern="0" dirty="0" smtClean="0">
                <a:solidFill>
                  <a:schemeClr val="accent1">
                    <a:lumMod val="75000"/>
                  </a:schemeClr>
                </a:solidFill>
              </a:rPr>
              <a:t>What methods are available to </a:t>
            </a:r>
            <a:r>
              <a:rPr lang="en-US" sz="2400" b="1" kern="0" dirty="0">
                <a:solidFill>
                  <a:schemeClr val="accent1">
                    <a:lumMod val="75000"/>
                  </a:schemeClr>
                </a:solidFill>
              </a:rPr>
              <a:t>compress scientific data? </a:t>
            </a:r>
            <a:endParaRPr lang="en-US" sz="2400" b="1" kern="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>
              <a:buFont typeface="Arial"/>
              <a:buChar char="•"/>
              <a:defRPr/>
            </a:pPr>
            <a:r>
              <a:rPr lang="en-US" sz="2400" kern="0" dirty="0" smtClean="0"/>
              <a:t>Two </a:t>
            </a:r>
            <a:r>
              <a:rPr lang="en-US" sz="2400" kern="0" dirty="0"/>
              <a:t>categories of data compression methods</a:t>
            </a:r>
          </a:p>
          <a:p>
            <a:pPr marL="1257300" lvl="2" indent="-342900">
              <a:buFont typeface="Arial" charset="0"/>
              <a:buChar char="•"/>
              <a:defRPr/>
            </a:pPr>
            <a:r>
              <a:rPr lang="en-US" sz="2400" kern="0" dirty="0" err="1"/>
              <a:t>Lossy</a:t>
            </a:r>
            <a:r>
              <a:rPr lang="en-US" sz="2400" kern="0" dirty="0"/>
              <a:t> compression </a:t>
            </a:r>
          </a:p>
          <a:p>
            <a:pPr lvl="3"/>
            <a:r>
              <a:rPr lang="en-US" sz="2400" kern="0" dirty="0"/>
              <a:t>E.g., </a:t>
            </a:r>
            <a:r>
              <a:rPr lang="en-US" sz="2400" kern="0" dirty="0" smtClean="0"/>
              <a:t>ZFP (</a:t>
            </a:r>
            <a:r>
              <a:rPr lang="en-US" sz="2400" kern="0" dirty="0" err="1" smtClean="0"/>
              <a:t>Linstrom</a:t>
            </a:r>
            <a:r>
              <a:rPr lang="en-US" sz="2400" kern="0" dirty="0" smtClean="0"/>
              <a:t>), SZ (</a:t>
            </a:r>
            <a:r>
              <a:rPr lang="en-US" sz="2400" dirty="0" smtClean="0"/>
              <a:t>Di),</a:t>
            </a:r>
            <a:endParaRPr lang="en-US" sz="2400" dirty="0"/>
          </a:p>
          <a:p>
            <a:pPr lvl="3"/>
            <a:r>
              <a:rPr lang="en-US" sz="2400" dirty="0"/>
              <a:t> </a:t>
            </a:r>
            <a:r>
              <a:rPr lang="en-US" sz="2400" dirty="0" smtClean="0"/>
              <a:t>ISABELA (</a:t>
            </a:r>
            <a:r>
              <a:rPr lang="en-US" sz="2400" dirty="0" err="1" smtClean="0"/>
              <a:t>Lakshminarasimhan</a:t>
            </a:r>
            <a:r>
              <a:rPr lang="en-US" sz="2400" dirty="0" smtClean="0"/>
              <a:t>)</a:t>
            </a:r>
            <a:endParaRPr lang="en-US" sz="2400" kern="0" dirty="0"/>
          </a:p>
          <a:p>
            <a:pPr marL="1257300" lvl="2" indent="-342900">
              <a:buFont typeface="Arial" charset="0"/>
              <a:buChar char="•"/>
              <a:defRPr/>
            </a:pPr>
            <a:r>
              <a:rPr lang="en-US" sz="2400" kern="0" dirty="0"/>
              <a:t>Lossless compression</a:t>
            </a:r>
          </a:p>
          <a:p>
            <a:pPr marL="1714500" lvl="3" indent="-342900">
              <a:buFont typeface="Arial" charset="0"/>
              <a:buChar char="•"/>
              <a:defRPr/>
            </a:pPr>
            <a:r>
              <a:rPr lang="en-US" sz="2400" kern="0" dirty="0"/>
              <a:t>E.g., ZLIB, LZO, BZIP2, </a:t>
            </a:r>
            <a:r>
              <a:rPr lang="en-US" sz="2400" kern="0" dirty="0" smtClean="0"/>
              <a:t>FPC (</a:t>
            </a:r>
            <a:r>
              <a:rPr lang="en-US" sz="2400" dirty="0" err="1" smtClean="0"/>
              <a:t>Burtscher</a:t>
            </a:r>
            <a:r>
              <a:rPr lang="en-US" sz="2400" kern="0" dirty="0" smtClean="0"/>
              <a:t>), </a:t>
            </a:r>
          </a:p>
          <a:p>
            <a:pPr lvl="3">
              <a:defRPr/>
            </a:pPr>
            <a:r>
              <a:rPr lang="en-US" sz="2400" kern="0" dirty="0"/>
              <a:t> </a:t>
            </a:r>
            <a:r>
              <a:rPr lang="en-US" sz="2400" kern="0" dirty="0" smtClean="0"/>
              <a:t>             ISOBAR (Schendel)</a:t>
            </a:r>
            <a:endParaRPr lang="en-US" sz="2400" kern="0" dirty="0"/>
          </a:p>
        </p:txBody>
      </p:sp>
      <p:sp>
        <p:nvSpPr>
          <p:cNvPr id="8" name="Rectangle 7"/>
          <p:cNvSpPr/>
          <p:nvPr/>
        </p:nvSpPr>
        <p:spPr>
          <a:xfrm>
            <a:off x="0" y="1"/>
            <a:ext cx="12192000" cy="683142"/>
          </a:xfrm>
          <a:prstGeom prst="rect">
            <a:avLst/>
          </a:prstGeom>
          <a:gradFill>
            <a:gsLst>
              <a:gs pos="12500">
                <a:srgbClr val="A54B0F"/>
              </a:gs>
              <a:gs pos="6000">
                <a:schemeClr val="accent2">
                  <a:lumMod val="50000"/>
                </a:schemeClr>
              </a:gs>
              <a:gs pos="19000">
                <a:schemeClr val="accent2">
                  <a:lumMod val="75000"/>
                </a:schemeClr>
              </a:gs>
            </a:gsLst>
            <a:path path="circle">
              <a:fillToRect l="100000" b="10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28078" y="0"/>
            <a:ext cx="8837327" cy="6831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Scientific </a:t>
            </a:r>
            <a:r>
              <a:rPr lang="en-US" sz="4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Data Compression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12548" y="4329088"/>
            <a:ext cx="4710093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Lossy</a:t>
            </a:r>
            <a:r>
              <a:rPr lang="en-US" b="1" dirty="0" smtClean="0"/>
              <a:t> methods </a:t>
            </a:r>
            <a:r>
              <a:rPr lang="en-US" dirty="0" smtClean="0"/>
              <a:t>provide high compression but </a:t>
            </a:r>
            <a:r>
              <a:rPr lang="en-US" b="1" dirty="0" smtClean="0"/>
              <a:t>precision is lost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Lossless methods retain </a:t>
            </a:r>
            <a:r>
              <a:rPr lang="en-US" dirty="0" smtClean="0"/>
              <a:t>precision but are not sufficient to achieve high compression </a:t>
            </a:r>
          </a:p>
          <a:p>
            <a:r>
              <a:rPr lang="en-US" dirty="0" smtClean="0"/>
              <a:t>   - </a:t>
            </a:r>
            <a:r>
              <a:rPr lang="en-US" b="1" dirty="0" smtClean="0"/>
              <a:t>require preprocessing techniques</a:t>
            </a:r>
            <a:r>
              <a:rPr lang="en-US" dirty="0" smtClean="0"/>
              <a:t> 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829532"/>
              </p:ext>
            </p:extLst>
          </p:nvPr>
        </p:nvGraphicFramePr>
        <p:xfrm>
          <a:off x="2854813" y="2319868"/>
          <a:ext cx="4688857" cy="7620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166713"/>
                <a:gridCol w="1050391"/>
                <a:gridCol w="1283033"/>
                <a:gridCol w="1188720"/>
              </a:tblGrid>
              <a:tr h="393192">
                <a:tc>
                  <a:txBody>
                    <a:bodyPr/>
                    <a:lstStyle/>
                    <a:p>
                      <a:r>
                        <a:rPr lang="hr-HR" sz="1800" b="0" dirty="0" smtClean="0"/>
                        <a:t>00111011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b="0" dirty="0" smtClean="0"/>
                        <a:t>1100000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>
                          <a:solidFill>
                            <a:srgbClr val="FF0000"/>
                          </a:solidFill>
                        </a:rPr>
                        <a:t>100000000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 smtClean="0">
                          <a:solidFill>
                            <a:srgbClr val="FF0000"/>
                          </a:solidFill>
                        </a:rPr>
                        <a:t>11100111 </a:t>
                      </a: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 smtClean="0"/>
                        <a:t>00111011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 smtClean="0"/>
                        <a:t>1100000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8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</a:rPr>
                        <a:t>101010100</a:t>
                      </a:r>
                      <a:endParaRPr lang="en-US" sz="18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1" dirty="0" smtClean="0">
                          <a:solidFill>
                            <a:srgbClr val="FF0000"/>
                          </a:solidFill>
                        </a:rPr>
                        <a:t>11001010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722205" y="2319868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Hard to achieve good compression ratio.</a:t>
            </a:r>
            <a:endParaRPr lang="en-US" dirty="0"/>
          </a:p>
        </p:txBody>
      </p:sp>
      <p:sp>
        <p:nvSpPr>
          <p:cNvPr id="16" name="Frame 15"/>
          <p:cNvSpPr/>
          <p:nvPr/>
        </p:nvSpPr>
        <p:spPr>
          <a:xfrm>
            <a:off x="4948660" y="2089136"/>
            <a:ext cx="2701175" cy="1339371"/>
          </a:xfrm>
          <a:prstGeom prst="frame">
            <a:avLst>
              <a:gd name="adj1" fmla="val 15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40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"/>
            <a:ext cx="12192000" cy="683142"/>
          </a:xfrm>
          <a:prstGeom prst="rect">
            <a:avLst/>
          </a:prstGeom>
          <a:gradFill>
            <a:gsLst>
              <a:gs pos="12500">
                <a:srgbClr val="A54B0F"/>
              </a:gs>
              <a:gs pos="6000">
                <a:schemeClr val="accent2">
                  <a:lumMod val="50000"/>
                </a:schemeClr>
              </a:gs>
              <a:gs pos="19000">
                <a:schemeClr val="accent2">
                  <a:lumMod val="75000"/>
                </a:schemeClr>
              </a:gs>
            </a:gsLst>
            <a:path path="circle">
              <a:fillToRect l="100000" b="10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28078" y="0"/>
            <a:ext cx="8837327" cy="6831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Scientific </a:t>
            </a:r>
            <a:r>
              <a:rPr lang="en-US" sz="4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Data Compression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871327" y="683142"/>
            <a:ext cx="1035082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2400" b="1" kern="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charset="0"/>
              <a:buChar char="•"/>
              <a:defRPr/>
            </a:pPr>
            <a:r>
              <a:rPr lang="en-US" sz="2400" b="1" kern="0" dirty="0" smtClean="0">
                <a:solidFill>
                  <a:schemeClr val="accent1">
                    <a:lumMod val="75000"/>
                  </a:schemeClr>
                </a:solidFill>
              </a:rPr>
              <a:t>Which </a:t>
            </a:r>
            <a:r>
              <a:rPr lang="en-US" sz="2400" b="1" kern="0" dirty="0">
                <a:solidFill>
                  <a:schemeClr val="accent1">
                    <a:lumMod val="75000"/>
                  </a:schemeClr>
                </a:solidFill>
              </a:rPr>
              <a:t>compression method </a:t>
            </a:r>
            <a:r>
              <a:rPr lang="en-US" sz="2400" b="1" kern="0" dirty="0" smtClean="0">
                <a:solidFill>
                  <a:schemeClr val="accent1">
                    <a:lumMod val="75000"/>
                  </a:schemeClr>
                </a:solidFill>
              </a:rPr>
              <a:t>to use for the given data?</a:t>
            </a:r>
            <a:endParaRPr lang="en-US" sz="2400" b="1" kern="0" dirty="0">
              <a:solidFill>
                <a:schemeClr val="accent1">
                  <a:lumMod val="75000"/>
                </a:schemeClr>
              </a:solidFill>
            </a:endParaRPr>
          </a:p>
          <a:p>
            <a:pPr marL="1257300" lvl="2" indent="-342900">
              <a:buFont typeface="Arial" charset="0"/>
              <a:buChar char="•"/>
              <a:defRPr/>
            </a:pPr>
            <a:r>
              <a:rPr lang="en-US" sz="2400" kern="0" dirty="0"/>
              <a:t>Typically one-time offline analysis on </a:t>
            </a:r>
            <a:r>
              <a:rPr lang="en-US" sz="2400" kern="0" dirty="0" smtClean="0"/>
              <a:t>small subset of data</a:t>
            </a:r>
            <a:br>
              <a:rPr lang="en-US" sz="2400" kern="0" dirty="0" smtClean="0"/>
            </a:br>
            <a:endParaRPr lang="en-US" sz="2400" kern="0" dirty="0"/>
          </a:p>
          <a:p>
            <a:pPr marL="1257300" lvl="2" indent="-342900">
              <a:buFont typeface="Arial" charset="0"/>
              <a:buChar char="•"/>
              <a:defRPr/>
            </a:pPr>
            <a:r>
              <a:rPr lang="en-US" sz="2400" kern="0" dirty="0"/>
              <a:t>Criteria is based on either compression ratio or compression speed depending on application </a:t>
            </a:r>
            <a:r>
              <a:rPr lang="en-US" sz="2400" kern="0" dirty="0" smtClean="0"/>
              <a:t>needs</a:t>
            </a:r>
            <a:endParaRPr lang="en-US" sz="2400" kern="0" dirty="0"/>
          </a:p>
          <a:p>
            <a:pPr marL="1257300" lvl="2" indent="-342900">
              <a:buFont typeface="Arial" charset="0"/>
              <a:buChar char="•"/>
              <a:defRPr/>
            </a:pPr>
            <a:endParaRPr lang="en-US" sz="2400" kern="0" dirty="0" smtClean="0"/>
          </a:p>
          <a:p>
            <a:pPr marL="1257300" lvl="2" indent="-342900">
              <a:buFont typeface="Arial" charset="0"/>
              <a:buChar char="•"/>
              <a:defRPr/>
            </a:pPr>
            <a:r>
              <a:rPr lang="en-US" sz="2400" kern="0" dirty="0" smtClean="0"/>
              <a:t>One </a:t>
            </a:r>
            <a:r>
              <a:rPr lang="en-US" sz="2400" kern="0" dirty="0"/>
              <a:t>compression method for all the data </a:t>
            </a:r>
            <a:r>
              <a:rPr lang="en-US" sz="2400" kern="0" dirty="0" smtClean="0"/>
              <a:t>variables</a:t>
            </a:r>
            <a:endParaRPr lang="en-US" sz="2400" kern="0" dirty="0"/>
          </a:p>
          <a:p>
            <a:pPr marL="342900" lvl="0" indent="-342900">
              <a:buFont typeface="Arial" charset="0"/>
              <a:buChar char="•"/>
              <a:defRPr/>
            </a:pPr>
            <a:endParaRPr lang="en-US" sz="2400" kern="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33454" y="3701431"/>
            <a:ext cx="6705365" cy="29238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5"/>
            <a:r>
              <a:rPr lang="en-US" b="1" u="sng" dirty="0" smtClean="0"/>
              <a:t>ISSUES?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Manual effort </a:t>
            </a:r>
            <a:r>
              <a:rPr lang="en-US" dirty="0"/>
              <a:t>required to </a:t>
            </a:r>
            <a:r>
              <a:rPr lang="en-US" dirty="0" smtClean="0"/>
              <a:t>select </a:t>
            </a:r>
            <a:r>
              <a:rPr lang="en-US" dirty="0"/>
              <a:t>a compression </a:t>
            </a:r>
            <a:r>
              <a:rPr lang="en-US" dirty="0" smtClean="0"/>
              <a:t>scheme</a:t>
            </a:r>
            <a:endParaRPr lang="en-US" b="1" dirty="0"/>
          </a:p>
          <a:p>
            <a:pPr marL="285750" indent="-285750">
              <a:buFont typeface="Arial" charset="0"/>
              <a:buChar char="•"/>
            </a:pPr>
            <a:endParaRPr lang="en-US" b="1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Limited </a:t>
            </a:r>
            <a:r>
              <a:rPr lang="en-US" dirty="0" smtClean="0"/>
              <a:t>measurements </a:t>
            </a:r>
            <a:r>
              <a:rPr lang="en-US" dirty="0"/>
              <a:t>to define performance </a:t>
            </a:r>
            <a:r>
              <a:rPr lang="en-US" dirty="0" smtClean="0"/>
              <a:t>criteria</a:t>
            </a:r>
          </a:p>
          <a:p>
            <a:pPr marL="342900" indent="-342900">
              <a:buFont typeface="Arial" charset="0"/>
              <a:buChar char="•"/>
            </a:pPr>
            <a:endParaRPr lang="en-US" sz="2400" b="1" dirty="0" smtClean="0"/>
          </a:p>
          <a:p>
            <a:pPr marL="285750" indent="-285750">
              <a:buFont typeface="Arial" charset="0"/>
              <a:buChar char="•"/>
            </a:pPr>
            <a:r>
              <a:rPr lang="en-US" b="1" dirty="0" smtClean="0"/>
              <a:t>Loss of compression benefits -&gt; best compression method differs for different variables (and may also change for same variable over time)</a:t>
            </a:r>
            <a:endParaRPr lang="en-US" sz="2400" b="1" dirty="0"/>
          </a:p>
          <a:p>
            <a:r>
              <a:rPr lang="en-US" sz="2400" b="1" dirty="0" smtClean="0"/>
              <a:t>                       </a:t>
            </a:r>
            <a:r>
              <a:rPr lang="en-US" sz="2800" b="1" dirty="0" smtClean="0"/>
              <a:t>Can we do better?</a:t>
            </a:r>
          </a:p>
        </p:txBody>
      </p:sp>
    </p:spTree>
    <p:extLst>
      <p:ext uri="{BB962C8B-B14F-4D97-AF65-F5344CB8AC3E}">
        <p14:creationId xmlns:p14="http://schemas.microsoft.com/office/powerpoint/2010/main" val="155696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"/>
            <a:ext cx="12192000" cy="683142"/>
          </a:xfrm>
          <a:prstGeom prst="rect">
            <a:avLst/>
          </a:prstGeom>
          <a:gradFill>
            <a:gsLst>
              <a:gs pos="12500">
                <a:srgbClr val="A54B0F"/>
              </a:gs>
              <a:gs pos="6000">
                <a:schemeClr val="accent2">
                  <a:lumMod val="50000"/>
                </a:schemeClr>
              </a:gs>
              <a:gs pos="19000">
                <a:schemeClr val="accent2">
                  <a:lumMod val="75000"/>
                </a:schemeClr>
              </a:gs>
            </a:gsLst>
            <a:path path="circle">
              <a:fillToRect l="100000" b="10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Best compression method differs for different variables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4003917" y="718936"/>
            <a:ext cx="3716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Results from a single WRF output file</a:t>
            </a:r>
            <a:endParaRPr lang="en-US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41864" y="5616698"/>
            <a:ext cx="1030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Log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</a:rPr>
              <a:t>scale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62593" y="5755011"/>
            <a:ext cx="1030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Log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</a:rPr>
              <a:t>scale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9601101">
            <a:off x="5995959" y="1806626"/>
            <a:ext cx="1542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Compression</a:t>
            </a:r>
          </a:p>
          <a:p>
            <a:r>
              <a:rPr lang="en-US" dirty="0" smtClean="0"/>
              <a:t>Speed in MB/s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9686489">
            <a:off x="183782" y="2019410"/>
            <a:ext cx="1954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Compression ratio</a:t>
            </a:r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>
            <a:off x="8005256" y="3549374"/>
            <a:ext cx="209862" cy="310235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400" y="3529409"/>
            <a:ext cx="254000" cy="330200"/>
          </a:xfrm>
          <a:prstGeom prst="rect">
            <a:avLst/>
          </a:prstGeom>
        </p:spPr>
      </p:pic>
      <p:sp>
        <p:nvSpPr>
          <p:cNvPr id="18" name="Down Arrow 17"/>
          <p:cNvSpPr/>
          <p:nvPr/>
        </p:nvSpPr>
        <p:spPr>
          <a:xfrm>
            <a:off x="7788457" y="3304369"/>
            <a:ext cx="209862" cy="310235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10301388" y="3549374"/>
            <a:ext cx="209862" cy="310235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4552185"/>
              </p:ext>
            </p:extLst>
          </p:nvPr>
        </p:nvGraphicFramePr>
        <p:xfrm>
          <a:off x="6549190" y="1897688"/>
          <a:ext cx="5480789" cy="4019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9611440"/>
              </p:ext>
            </p:extLst>
          </p:nvPr>
        </p:nvGraphicFramePr>
        <p:xfrm>
          <a:off x="559885" y="2086203"/>
          <a:ext cx="5391617" cy="3731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Down Arrow 23"/>
          <p:cNvSpPr/>
          <p:nvPr/>
        </p:nvSpPr>
        <p:spPr>
          <a:xfrm>
            <a:off x="5606321" y="3694509"/>
            <a:ext cx="149902" cy="257363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3477718" y="3304369"/>
            <a:ext cx="164892" cy="22504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2293495" y="4392118"/>
            <a:ext cx="164892" cy="2098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1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2354"/>
            <a:ext cx="12192000" cy="2052100"/>
          </a:xfrm>
          <a:prstGeom prst="rect">
            <a:avLst/>
          </a:prstGeom>
          <a:gradFill>
            <a:gsLst>
              <a:gs pos="5000">
                <a:schemeClr val="accent2">
                  <a:lumMod val="50000"/>
                </a:schemeClr>
              </a:gs>
              <a:gs pos="19000">
                <a:schemeClr val="accent2">
                  <a:lumMod val="75000"/>
                </a:schemeClr>
              </a:gs>
            </a:gsLst>
            <a:path path="circle">
              <a:fillToRect l="100000" b="10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ACOMPS: </a:t>
            </a:r>
          </a:p>
          <a:p>
            <a:pPr algn="ctr"/>
            <a:r>
              <a:rPr lang="en-US" sz="3200" dirty="0" smtClean="0"/>
              <a:t>Adaptive Compression Scheme 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86384" y="2322576"/>
            <a:ext cx="110459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An Adaptive compression tool that </a:t>
            </a:r>
            <a:endParaRPr lang="en-US" sz="2400" dirty="0" smtClean="0"/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/>
              <a:t>Supports a set of lossless compression methods combined with different memory preprocessing techniques</a:t>
            </a:r>
          </a:p>
          <a:p>
            <a:pPr marL="800100" lvl="1" indent="-342900">
              <a:buFont typeface="Arial" charset="0"/>
              <a:buChar char="•"/>
            </a:pPr>
            <a:endParaRPr lang="en-US" sz="2400" dirty="0" smtClean="0"/>
          </a:p>
          <a:p>
            <a:pPr marL="800100" lvl="1" indent="-342900">
              <a:buFont typeface="Arial" charset="0"/>
              <a:buChar char="•"/>
            </a:pPr>
            <a:r>
              <a:rPr lang="en-US" sz="2400" b="1" dirty="0"/>
              <a:t>Automatically selects the best compression method for each variable in the </a:t>
            </a:r>
            <a:r>
              <a:rPr lang="en-US" sz="2400" b="1" dirty="0" smtClean="0"/>
              <a:t>dataset</a:t>
            </a:r>
          </a:p>
          <a:p>
            <a:pPr marL="800100" lvl="1" indent="-342900">
              <a:buFont typeface="Arial" charset="0"/>
              <a:buChar char="•"/>
            </a:pPr>
            <a:endParaRPr lang="en-US" sz="2400" dirty="0" smtClean="0"/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/>
              <a:t>Allows flexible </a:t>
            </a:r>
            <a:r>
              <a:rPr lang="en-US" sz="2400" dirty="0"/>
              <a:t>criteria </a:t>
            </a:r>
            <a:r>
              <a:rPr lang="en-US" sz="2400" dirty="0" smtClean="0"/>
              <a:t>to </a:t>
            </a:r>
            <a:r>
              <a:rPr lang="en-US" sz="2400" dirty="0"/>
              <a:t>select </a:t>
            </a:r>
            <a:r>
              <a:rPr lang="en-US" sz="2400" dirty="0" smtClean="0"/>
              <a:t>the </a:t>
            </a:r>
            <a:r>
              <a:rPr lang="en-US" sz="2400" dirty="0"/>
              <a:t>best compression </a:t>
            </a:r>
            <a:r>
              <a:rPr lang="en-US" sz="2400" dirty="0" smtClean="0"/>
              <a:t>method</a:t>
            </a:r>
          </a:p>
          <a:p>
            <a:pPr marL="800100" lvl="1" indent="-342900">
              <a:buFont typeface="Arial" charset="0"/>
              <a:buChar char="•"/>
            </a:pPr>
            <a:endParaRPr lang="en-US" sz="2400" dirty="0"/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/>
              <a:t>Allows compressing data in smaller units/chunks for selective decompression to increase effective I/O bandwidth</a:t>
            </a:r>
          </a:p>
        </p:txBody>
      </p:sp>
    </p:spTree>
    <p:extLst>
      <p:ext uri="{BB962C8B-B14F-4D97-AF65-F5344CB8AC3E}">
        <p14:creationId xmlns:p14="http://schemas.microsoft.com/office/powerpoint/2010/main" val="6396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137"/>
            <a:ext cx="12192000" cy="683142"/>
          </a:xfrm>
          <a:prstGeom prst="rect">
            <a:avLst/>
          </a:prstGeom>
          <a:gradFill>
            <a:gsLst>
              <a:gs pos="5000">
                <a:schemeClr val="accent2">
                  <a:lumMod val="50000"/>
                </a:schemeClr>
              </a:gs>
              <a:gs pos="19000">
                <a:schemeClr val="accent2">
                  <a:lumMod val="75000"/>
                </a:schemeClr>
              </a:gs>
            </a:gsLst>
            <a:path path="circle">
              <a:fillToRect l="100000" b="10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ACOMPS: Adaptive Compression Scheme 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14751" y="825262"/>
            <a:ext cx="4626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P</a:t>
            </a:r>
            <a:r>
              <a:rPr lang="en-US" sz="2000" b="1" u="sng" dirty="0" smtClean="0"/>
              <a:t>reprocessing techniques supported </a:t>
            </a:r>
            <a:r>
              <a:rPr lang="en-US" sz="2000" b="1" dirty="0" smtClean="0"/>
              <a:t>***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217172" y="1122503"/>
            <a:ext cx="2707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 </a:t>
            </a:r>
            <a:r>
              <a:rPr lang="en-US" sz="2000" b="1" u="sng" dirty="0"/>
              <a:t>L</a:t>
            </a:r>
            <a:r>
              <a:rPr lang="en-US" sz="2000" b="1" u="sng" dirty="0" smtClean="0"/>
              <a:t>ossless compression methods supported </a:t>
            </a:r>
            <a:r>
              <a:rPr lang="en-US" sz="2000" b="1" dirty="0" smtClean="0"/>
              <a:t>***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566148" y="1173311"/>
            <a:ext cx="2340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Total 9 compression techniques</a:t>
            </a:r>
            <a:endParaRPr lang="en-US" sz="2000" b="1" u="sng" dirty="0"/>
          </a:p>
        </p:txBody>
      </p:sp>
      <p:sp>
        <p:nvSpPr>
          <p:cNvPr id="11" name="Multiply 10"/>
          <p:cNvSpPr/>
          <p:nvPr/>
        </p:nvSpPr>
        <p:spPr>
          <a:xfrm>
            <a:off x="5435545" y="3130014"/>
            <a:ext cx="1319784" cy="1244396"/>
          </a:xfrm>
          <a:prstGeom prst="mathMultiply">
            <a:avLst>
              <a:gd name="adj1" fmla="val 94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TextBox 12"/>
          <p:cNvSpPr txBox="1"/>
          <p:nvPr/>
        </p:nvSpPr>
        <p:spPr>
          <a:xfrm>
            <a:off x="5985283" y="5952571"/>
            <a:ext cx="5879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***Other preprocessing and compression(both </a:t>
            </a:r>
            <a:r>
              <a:rPr lang="en-US" sz="2000" dirty="0" err="1" smtClean="0"/>
              <a:t>Lossy</a:t>
            </a:r>
            <a:r>
              <a:rPr lang="en-US" sz="2000" dirty="0" smtClean="0"/>
              <a:t> and Lossless) techniques can be added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22263" y="1863429"/>
            <a:ext cx="59541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Bytes </a:t>
            </a:r>
            <a:r>
              <a:rPr lang="en-US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segregation (B</a:t>
            </a:r>
            <a:r>
              <a:rPr lang="en-US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lang="en-US" sz="1600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1600" b="1" dirty="0" smtClean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16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1600" b="1" dirty="0" smtClean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1600" b="1" dirty="0" smtClean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1600" b="1" dirty="0" smtClean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Byte-Wise </a:t>
            </a:r>
            <a:r>
              <a:rPr lang="en-US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segregation (BW</a:t>
            </a:r>
            <a:r>
              <a:rPr lang="en-US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endParaRPr lang="en-US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1600" b="1" dirty="0" smtClean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16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1600" b="1" dirty="0" smtClean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b="1" dirty="0" smtClean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b="1" dirty="0" smtClean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Byte-Wise </a:t>
            </a:r>
            <a:r>
              <a:rPr lang="en-US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segregation and XOR (BWXOR) 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sz="1600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681972" y="2301578"/>
            <a:ext cx="22768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B - LZO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B - ZLIB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B - BZIP2</a:t>
            </a:r>
          </a:p>
          <a:p>
            <a:endParaRPr lang="en-US" sz="2000" b="1" dirty="0" smtClean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BW - LZO</a:t>
            </a:r>
            <a:endParaRPr lang="en-US" sz="20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BW - ZLIB</a:t>
            </a:r>
            <a:endParaRPr lang="en-US" sz="20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BW - BZIP2</a:t>
            </a:r>
          </a:p>
          <a:p>
            <a:endParaRPr lang="en-US" sz="20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BWXOR - LZO</a:t>
            </a:r>
            <a:endParaRPr lang="en-US" sz="20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BWXOR - ZLIB</a:t>
            </a:r>
            <a:endParaRPr lang="en-US" sz="20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BWXOR - BZIP2</a:t>
            </a:r>
            <a:endParaRPr lang="en-US" sz="20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93031" y="2331465"/>
            <a:ext cx="11456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LZO</a:t>
            </a:r>
          </a:p>
          <a:p>
            <a:pPr marL="285750" indent="-285750">
              <a:buFont typeface="Arial" charset="0"/>
              <a:buChar char="•"/>
            </a:pPr>
            <a:endParaRPr lang="en-US" sz="24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ZLIB</a:t>
            </a:r>
          </a:p>
          <a:p>
            <a:pPr marL="285750" indent="-285750">
              <a:buFont typeface="Arial" charset="0"/>
              <a:buChar char="•"/>
            </a:pPr>
            <a:endParaRPr lang="en-US" sz="2400" b="1" dirty="0" smtClean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BZIP2</a:t>
            </a:r>
            <a:endParaRPr lang="en-US" sz="24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5016" y="1377533"/>
            <a:ext cx="343916" cy="20497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78933" y="1377533"/>
            <a:ext cx="389712" cy="2049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166882" y="1377533"/>
            <a:ext cx="391476" cy="201519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556594" y="1377532"/>
            <a:ext cx="337206" cy="204733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939596" y="1374081"/>
            <a:ext cx="343916" cy="2049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69258" y="1373141"/>
            <a:ext cx="389712" cy="20497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671462" y="1374081"/>
            <a:ext cx="389712" cy="219808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061174" y="1374080"/>
            <a:ext cx="337206" cy="204733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00775" y="2891475"/>
            <a:ext cx="462716" cy="19347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099557" y="2890986"/>
            <a:ext cx="524331" cy="1934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589346" y="2891475"/>
            <a:ext cx="462716" cy="19347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048393" y="2891475"/>
            <a:ext cx="341371" cy="1948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67972" y="3735731"/>
            <a:ext cx="4734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Segregate compressible bytes</a:t>
            </a:r>
            <a:r>
              <a:rPr lang="en-US" sz="1600" dirty="0"/>
              <a:t> </a:t>
            </a:r>
            <a:r>
              <a:rPr lang="en-US" sz="1600" dirty="0" smtClean="0"/>
              <a:t>and group these bytes based on their position in the floating point number.</a:t>
            </a:r>
            <a:endParaRPr lang="en-US" sz="1600" dirty="0"/>
          </a:p>
        </p:txBody>
      </p:sp>
      <p:sp>
        <p:nvSpPr>
          <p:cNvPr id="39" name="Frame 38"/>
          <p:cNvSpPr/>
          <p:nvPr/>
        </p:nvSpPr>
        <p:spPr>
          <a:xfrm>
            <a:off x="435015" y="1374080"/>
            <a:ext cx="1458785" cy="21980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Frame 39"/>
          <p:cNvSpPr/>
          <p:nvPr/>
        </p:nvSpPr>
        <p:spPr>
          <a:xfrm>
            <a:off x="1942069" y="1377358"/>
            <a:ext cx="1458785" cy="21980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324807" y="4322241"/>
            <a:ext cx="524331" cy="1934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883019" y="4322241"/>
            <a:ext cx="462716" cy="19347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259623" y="4322241"/>
            <a:ext cx="462716" cy="19347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3720622" y="4319278"/>
            <a:ext cx="423719" cy="1986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704791" y="4177410"/>
            <a:ext cx="2168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------------------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16869" y="2261690"/>
            <a:ext cx="5111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Identify and segregate compressible bytes(based on skewness) for compression</a:t>
            </a:r>
            <a:endParaRPr lang="en-US" sz="1600" dirty="0"/>
          </a:p>
        </p:txBody>
      </p:sp>
      <p:sp>
        <p:nvSpPr>
          <p:cNvPr id="60" name="TextBox 59"/>
          <p:cNvSpPr txBox="1"/>
          <p:nvPr/>
        </p:nvSpPr>
        <p:spPr>
          <a:xfrm>
            <a:off x="746928" y="5517869"/>
            <a:ext cx="6238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Byte-Wise segregation + XOR</a:t>
            </a:r>
            <a:endParaRPr lang="en-US" sz="1600" dirty="0"/>
          </a:p>
        </p:txBody>
      </p:sp>
      <p:sp>
        <p:nvSpPr>
          <p:cNvPr id="71" name="Rectangle 70"/>
          <p:cNvSpPr/>
          <p:nvPr/>
        </p:nvSpPr>
        <p:spPr>
          <a:xfrm>
            <a:off x="830570" y="5864285"/>
            <a:ext cx="462716" cy="19347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3290646" y="5882573"/>
            <a:ext cx="524331" cy="1934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207174" y="5864285"/>
            <a:ext cx="462716" cy="19347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3764139" y="5882573"/>
            <a:ext cx="524331" cy="19347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4321455" y="5777697"/>
            <a:ext cx="1197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----------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2453924" y="2789060"/>
            <a:ext cx="233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----------------------</a:t>
            </a:r>
            <a:endParaRPr lang="en-US"/>
          </a:p>
        </p:txBody>
      </p:sp>
      <p:cxnSp>
        <p:nvCxnSpPr>
          <p:cNvPr id="79" name="Straight Connector 78"/>
          <p:cNvCxnSpPr/>
          <p:nvPr/>
        </p:nvCxnSpPr>
        <p:spPr>
          <a:xfrm>
            <a:off x="493646" y="2100157"/>
            <a:ext cx="0" cy="38977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493646" y="2952538"/>
            <a:ext cx="30033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493646" y="4407544"/>
            <a:ext cx="300333" cy="3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493646" y="5979882"/>
            <a:ext cx="308360" cy="5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1224325" y="6359394"/>
            <a:ext cx="462716" cy="19347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3786046" y="6380160"/>
            <a:ext cx="524331" cy="1934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r 86"/>
          <p:cNvSpPr/>
          <p:nvPr/>
        </p:nvSpPr>
        <p:spPr>
          <a:xfrm>
            <a:off x="1367121" y="6108168"/>
            <a:ext cx="247784" cy="201612"/>
          </a:xfrm>
          <a:prstGeom prst="flowChartOr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r 87"/>
          <p:cNvSpPr/>
          <p:nvPr/>
        </p:nvSpPr>
        <p:spPr>
          <a:xfrm>
            <a:off x="3880637" y="6130623"/>
            <a:ext cx="263436" cy="168133"/>
          </a:xfrm>
          <a:prstGeom prst="flowChartOr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1714002" y="6378411"/>
            <a:ext cx="483432" cy="1952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r 90"/>
          <p:cNvSpPr/>
          <p:nvPr/>
        </p:nvSpPr>
        <p:spPr>
          <a:xfrm>
            <a:off x="1749236" y="6114262"/>
            <a:ext cx="263436" cy="168133"/>
          </a:xfrm>
          <a:prstGeom prst="flowChartOr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4316729" y="6380160"/>
            <a:ext cx="524331" cy="19347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r 92"/>
          <p:cNvSpPr/>
          <p:nvPr/>
        </p:nvSpPr>
        <p:spPr>
          <a:xfrm>
            <a:off x="4372157" y="6116251"/>
            <a:ext cx="263436" cy="168133"/>
          </a:xfrm>
          <a:prstGeom prst="flowChartOr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6069485" y="4969003"/>
            <a:ext cx="173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------------------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4272859" y="4244369"/>
            <a:ext cx="1197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----------</a:t>
            </a:r>
            <a:endParaRPr lang="en-US" dirty="0"/>
          </a:p>
        </p:txBody>
      </p:sp>
      <p:cxnSp>
        <p:nvCxnSpPr>
          <p:cNvPr id="97" name="Straight Connector 96"/>
          <p:cNvCxnSpPr/>
          <p:nvPr/>
        </p:nvCxnSpPr>
        <p:spPr>
          <a:xfrm>
            <a:off x="3233788" y="4281447"/>
            <a:ext cx="0" cy="37026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3189968" y="5841430"/>
            <a:ext cx="0" cy="37026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757329" y="4647388"/>
            <a:ext cx="22128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First compressible byte of all grid cells</a:t>
            </a:r>
            <a:endParaRPr lang="en-US" sz="1100" dirty="0"/>
          </a:p>
        </p:txBody>
      </p:sp>
      <p:sp>
        <p:nvSpPr>
          <p:cNvPr id="100" name="TextBox 99"/>
          <p:cNvSpPr txBox="1"/>
          <p:nvPr/>
        </p:nvSpPr>
        <p:spPr>
          <a:xfrm>
            <a:off x="3274632" y="4606136"/>
            <a:ext cx="22812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Second compressible byte of all grid cells</a:t>
            </a:r>
            <a:endParaRPr lang="en-US" sz="1100" dirty="0"/>
          </a:p>
        </p:txBody>
      </p:sp>
      <p:sp>
        <p:nvSpPr>
          <p:cNvPr id="113" name="TextBox 112"/>
          <p:cNvSpPr txBox="1"/>
          <p:nvPr/>
        </p:nvSpPr>
        <p:spPr>
          <a:xfrm>
            <a:off x="819254" y="1567268"/>
            <a:ext cx="11215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Grid cell 1</a:t>
            </a:r>
            <a:endParaRPr lang="en-US" sz="1200" dirty="0"/>
          </a:p>
        </p:txBody>
      </p:sp>
      <p:sp>
        <p:nvSpPr>
          <p:cNvPr id="114" name="TextBox 113"/>
          <p:cNvSpPr txBox="1"/>
          <p:nvPr/>
        </p:nvSpPr>
        <p:spPr>
          <a:xfrm>
            <a:off x="2197434" y="1572639"/>
            <a:ext cx="11215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Grid cell 2</a:t>
            </a:r>
            <a:endParaRPr lang="en-US" sz="1200" dirty="0"/>
          </a:p>
        </p:txBody>
      </p:sp>
      <p:sp>
        <p:nvSpPr>
          <p:cNvPr id="115" name="TextBox 114"/>
          <p:cNvSpPr txBox="1"/>
          <p:nvPr/>
        </p:nvSpPr>
        <p:spPr>
          <a:xfrm>
            <a:off x="3369032" y="1314131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----------------------</a:t>
            </a:r>
            <a:endParaRPr lang="en-US"/>
          </a:p>
        </p:txBody>
      </p:sp>
      <p:sp>
        <p:nvSpPr>
          <p:cNvPr id="124" name="Right Arrow 123"/>
          <p:cNvSpPr/>
          <p:nvPr/>
        </p:nvSpPr>
        <p:spPr>
          <a:xfrm>
            <a:off x="8427413" y="3371130"/>
            <a:ext cx="950976" cy="769649"/>
          </a:xfrm>
          <a:prstGeom prst="rightArrow">
            <a:avLst>
              <a:gd name="adj1" fmla="val 50000"/>
              <a:gd name="adj2" fmla="val 452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Multiply 1"/>
          <p:cNvSpPr/>
          <p:nvPr/>
        </p:nvSpPr>
        <p:spPr>
          <a:xfrm>
            <a:off x="1115450" y="1067850"/>
            <a:ext cx="897723" cy="780890"/>
          </a:xfrm>
          <a:prstGeom prst="mathMultiply">
            <a:avLst>
              <a:gd name="adj1" fmla="val 705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4" name="Multiply 63"/>
          <p:cNvSpPr/>
          <p:nvPr/>
        </p:nvSpPr>
        <p:spPr>
          <a:xfrm>
            <a:off x="2617210" y="1116131"/>
            <a:ext cx="780840" cy="732567"/>
          </a:xfrm>
          <a:prstGeom prst="mathMultiply">
            <a:avLst>
              <a:gd name="adj1" fmla="val 856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3221298" y="4598737"/>
            <a:ext cx="0" cy="37026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749950" y="5764705"/>
            <a:ext cx="143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-----------------</a:t>
            </a:r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4870895" y="6293914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------</a:t>
            </a:r>
            <a:endParaRPr lang="en-US" dirty="0"/>
          </a:p>
        </p:txBody>
      </p:sp>
      <p:cxnSp>
        <p:nvCxnSpPr>
          <p:cNvPr id="69" name="Straight Connector 68"/>
          <p:cNvCxnSpPr/>
          <p:nvPr/>
        </p:nvCxnSpPr>
        <p:spPr>
          <a:xfrm>
            <a:off x="3685929" y="6290018"/>
            <a:ext cx="0" cy="37026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2255699" y="6272174"/>
            <a:ext cx="143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-----------------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5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81 -0.21968 L -1.66667E-6 4.44444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1071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51 -0.21968 L 1.25E-6 1.85185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9" y="1097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08 -0.22037 L 8.33333E-7 -2.59259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7" y="1104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91 -0.2088 L 4.375E-6 4.44444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6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76 -0.42916 L 4.375E-6 3.7037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2155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25 -0.42916 L 2.91667E-6 -2.59259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3" y="2136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534 -0.42777 L -1.45833E-6 -2.59259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86" y="2129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93 -0.42754 L 5E-6 -3.7037E-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64" y="2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12 -0.07338 L -2.91667E-6 -2.96296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349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62 -0.07175 L -3.54167E-6 2.96296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6" y="351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02 -0.07407 L 2.08333E-7 -2.96296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338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01 -0.07106 L -4.58333E-6 -3.7037E-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8" y="358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36 -0.06458 L -3.33333E-6 2.22222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5" y="335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93 -0.0713 L 6.25E-7 2.22222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" y="349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36 -0.07153 L -4.79167E-6 2.22222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53" grpId="0" animBg="1"/>
      <p:bldP spid="52" grpId="0" animBg="1"/>
      <p:bldP spid="54" grpId="0" animBg="1"/>
      <p:bldP spid="55" grpId="0" animBg="1"/>
      <p:bldP spid="85" grpId="0" animBg="1"/>
      <p:bldP spid="86" grpId="0" animBg="1"/>
      <p:bldP spid="90" grpId="0" animBg="1"/>
      <p:bldP spid="92" grpId="0" animBg="1"/>
      <p:bldP spid="2" grpId="0" animBg="1"/>
      <p:bldP spid="64" grpId="0" animBg="1"/>
      <p:bldP spid="68" grpId="0"/>
      <p:bldP spid="8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2354"/>
            <a:ext cx="12192000" cy="683142"/>
          </a:xfrm>
          <a:prstGeom prst="rect">
            <a:avLst/>
          </a:prstGeom>
          <a:gradFill>
            <a:gsLst>
              <a:gs pos="5000">
                <a:schemeClr val="accent2">
                  <a:lumMod val="50000"/>
                </a:schemeClr>
              </a:gs>
              <a:gs pos="19000">
                <a:schemeClr val="accent2">
                  <a:lumMod val="75000"/>
                </a:schemeClr>
              </a:gs>
            </a:gsLst>
            <a:path path="circle">
              <a:fillToRect l="100000" b="10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355"/>
            <a:ext cx="10515600" cy="66078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ACOMPS : Adaptive Compression Scheme</a:t>
            </a:r>
            <a:endParaRPr lang="en-US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1120657" y="1204951"/>
            <a:ext cx="995068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err="1" smtClean="0"/>
              <a:t>performance</a:t>
            </a:r>
            <a:r>
              <a:rPr lang="en-US" sz="2400" baseline="-25000" dirty="0" err="1"/>
              <a:t>x</a:t>
            </a:r>
            <a:r>
              <a:rPr lang="en-US" sz="2400" dirty="0" smtClean="0"/>
              <a:t> = </a:t>
            </a:r>
            <a:r>
              <a:rPr lang="en-US" sz="2400" dirty="0" err="1" smtClean="0"/>
              <a:t>compression_speed</a:t>
            </a:r>
            <a:r>
              <a:rPr lang="en-US" sz="2400" baseline="-25000" dirty="0" err="1"/>
              <a:t>x</a:t>
            </a:r>
            <a:r>
              <a:rPr lang="en-US" sz="2400" dirty="0" smtClean="0"/>
              <a:t> * W</a:t>
            </a:r>
            <a:r>
              <a:rPr lang="en-US" sz="2400" baseline="-25000" dirty="0" smtClean="0"/>
              <a:t>CS</a:t>
            </a:r>
            <a:r>
              <a:rPr lang="en-US" sz="2400" dirty="0" smtClean="0"/>
              <a:t> + </a:t>
            </a:r>
            <a:r>
              <a:rPr lang="en-US" sz="2400" dirty="0" err="1" smtClean="0"/>
              <a:t>compression_ratio</a:t>
            </a:r>
            <a:r>
              <a:rPr lang="en-US" sz="2400" baseline="-25000" dirty="0" err="1"/>
              <a:t>x</a:t>
            </a:r>
            <a:r>
              <a:rPr lang="en-US" sz="2400" dirty="0" smtClean="0"/>
              <a:t> * W</a:t>
            </a:r>
            <a:r>
              <a:rPr lang="en-US" sz="2400" baseline="-25000" dirty="0" smtClean="0"/>
              <a:t>CR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277158" y="2301222"/>
            <a:ext cx="35378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User tunable parameters:</a:t>
            </a:r>
          </a:p>
          <a:p>
            <a:r>
              <a:rPr lang="en-US" b="1" dirty="0" smtClean="0"/>
              <a:t>W</a:t>
            </a:r>
            <a:r>
              <a:rPr lang="en-US" b="1" baseline="-25000" dirty="0" smtClean="0"/>
              <a:t>CR</a:t>
            </a:r>
            <a:r>
              <a:rPr lang="en-US" baseline="-25000" dirty="0" smtClean="0"/>
              <a:t> </a:t>
            </a:r>
            <a:r>
              <a:rPr lang="en-US" dirty="0" smtClean="0"/>
              <a:t> =&gt; compression ratio weighting for deciding best compression method.</a:t>
            </a:r>
          </a:p>
          <a:p>
            <a:endParaRPr lang="en-US" dirty="0"/>
          </a:p>
          <a:p>
            <a:r>
              <a:rPr lang="en-US" b="1" dirty="0" smtClean="0"/>
              <a:t>W</a:t>
            </a:r>
            <a:r>
              <a:rPr lang="en-US" b="1" baseline="-25000" dirty="0" smtClean="0"/>
              <a:t>CS</a:t>
            </a:r>
            <a:r>
              <a:rPr lang="en-US" dirty="0" smtClean="0"/>
              <a:t> =&gt; </a:t>
            </a:r>
            <a:r>
              <a:rPr lang="en-US" dirty="0"/>
              <a:t>compression </a:t>
            </a:r>
            <a:r>
              <a:rPr lang="en-US" dirty="0" smtClean="0"/>
              <a:t>speed  weighting </a:t>
            </a:r>
            <a:r>
              <a:rPr lang="en-US" dirty="0"/>
              <a:t>for deciding best compression method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 smtClean="0"/>
              <a:t>△</a:t>
            </a:r>
            <a:r>
              <a:rPr lang="en-US" dirty="0" smtClean="0"/>
              <a:t> =&gt; small delta limit to define acceptance range. </a:t>
            </a:r>
            <a:endParaRPr lang="en-US" dirty="0"/>
          </a:p>
        </p:txBody>
      </p:sp>
      <p:sp>
        <p:nvSpPr>
          <p:cNvPr id="178" name="TextBox 177"/>
          <p:cNvSpPr txBox="1"/>
          <p:nvPr/>
        </p:nvSpPr>
        <p:spPr>
          <a:xfrm>
            <a:off x="411270" y="827123"/>
            <a:ext cx="889732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</a:rPr>
              <a:t>Criteria to evaluate the performance of any compression technique X </a:t>
            </a:r>
            <a:endParaRPr lang="en-US" sz="2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64029" y="1786701"/>
            <a:ext cx="2845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Variable </a:t>
            </a:r>
            <a:r>
              <a:rPr lang="en-US" sz="2000" b="1" dirty="0" smtClean="0"/>
              <a:t>A</a:t>
            </a:r>
            <a:r>
              <a:rPr lang="en-US" dirty="0" smtClean="0"/>
              <a:t> to be compressed at </a:t>
            </a:r>
            <a:r>
              <a:rPr lang="en-US" sz="2000" b="1" dirty="0" smtClean="0">
                <a:solidFill>
                  <a:srgbClr val="FF0000"/>
                </a:solidFill>
              </a:rPr>
              <a:t>time step 0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5010" y="5842237"/>
            <a:ext cx="3894301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Compress the data using technique </a:t>
            </a:r>
            <a:r>
              <a:rPr lang="en-US" b="1" dirty="0" err="1" smtClean="0"/>
              <a:t>Best</a:t>
            </a:r>
            <a:r>
              <a:rPr lang="en-US" b="1" baseline="-25000" dirty="0" err="1" smtClean="0"/>
              <a:t>A</a:t>
            </a:r>
            <a:r>
              <a:rPr lang="en-US" dirty="0" smtClean="0"/>
              <a:t> and </a:t>
            </a:r>
          </a:p>
          <a:p>
            <a:r>
              <a:rPr lang="en-US" dirty="0" smtClean="0"/>
              <a:t>record </a:t>
            </a:r>
            <a:r>
              <a:rPr lang="en-US" b="1" dirty="0" err="1" smtClean="0"/>
              <a:t>latestPerf</a:t>
            </a:r>
            <a:r>
              <a:rPr lang="en-US" b="1" baseline="-25000" dirty="0" err="1" smtClean="0"/>
              <a:t>A</a:t>
            </a:r>
            <a:r>
              <a:rPr lang="en-US" b="1" dirty="0" smtClean="0"/>
              <a:t> = </a:t>
            </a:r>
            <a:r>
              <a:rPr lang="en-US" b="1" dirty="0" err="1" smtClean="0"/>
              <a:t>performance</a:t>
            </a:r>
            <a:r>
              <a:rPr lang="en-US" b="1" baseline="-25000" dirty="0" err="1" smtClean="0"/>
              <a:t>BestA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755050" y="4126472"/>
            <a:ext cx="4260592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Determine the best technique, </a:t>
            </a:r>
            <a:r>
              <a:rPr lang="en-US" b="1" dirty="0" err="1" smtClean="0"/>
              <a:t>T</a:t>
            </a:r>
            <a:r>
              <a:rPr lang="en-US" b="1" baseline="-25000" dirty="0" err="1"/>
              <a:t>x</a:t>
            </a:r>
            <a:r>
              <a:rPr lang="en-US" b="1" dirty="0" smtClean="0"/>
              <a:t>. </a:t>
            </a:r>
          </a:p>
          <a:p>
            <a:r>
              <a:rPr lang="en-US" dirty="0" smtClean="0"/>
              <a:t>Record </a:t>
            </a:r>
          </a:p>
          <a:p>
            <a:pPr lvl="1"/>
            <a:r>
              <a:rPr lang="en-US" b="1" dirty="0" err="1" smtClean="0"/>
              <a:t>Best</a:t>
            </a:r>
            <a:r>
              <a:rPr lang="en-US" b="1" baseline="-25000" dirty="0" err="1" smtClean="0"/>
              <a:t>A</a:t>
            </a:r>
            <a:r>
              <a:rPr lang="en-US" b="1" dirty="0" smtClean="0"/>
              <a:t> = </a:t>
            </a:r>
            <a:r>
              <a:rPr lang="en-US" b="1" dirty="0" err="1" smtClean="0"/>
              <a:t>T</a:t>
            </a:r>
            <a:r>
              <a:rPr lang="en-US" b="1" baseline="-25000" dirty="0" err="1" smtClean="0"/>
              <a:t>x</a:t>
            </a:r>
            <a:r>
              <a:rPr lang="en-US" b="1" dirty="0" smtClean="0"/>
              <a:t> </a:t>
            </a:r>
          </a:p>
          <a:p>
            <a:pPr lvl="1"/>
            <a:r>
              <a:rPr lang="en-US" b="1" dirty="0" err="1" smtClean="0"/>
              <a:t>BestPerf</a:t>
            </a:r>
            <a:r>
              <a:rPr lang="en-US" b="1" baseline="-25000" dirty="0" err="1" smtClean="0"/>
              <a:t>A</a:t>
            </a:r>
            <a:r>
              <a:rPr lang="en-US" b="1" dirty="0" smtClean="0"/>
              <a:t> = </a:t>
            </a:r>
            <a:r>
              <a:rPr lang="en-US" b="1" dirty="0" err="1" smtClean="0"/>
              <a:t>performance</a:t>
            </a:r>
            <a:r>
              <a:rPr lang="en-US" b="1" baseline="-25000" dirty="0" err="1" smtClean="0"/>
              <a:t>Tx</a:t>
            </a:r>
            <a:endParaRPr lang="en-US" b="1" dirty="0"/>
          </a:p>
        </p:txBody>
      </p:sp>
      <p:sp>
        <p:nvSpPr>
          <p:cNvPr id="28" name="Down Arrow 27"/>
          <p:cNvSpPr/>
          <p:nvPr/>
        </p:nvSpPr>
        <p:spPr>
          <a:xfrm>
            <a:off x="5342595" y="5425807"/>
            <a:ext cx="371016" cy="3495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>
            <a:off x="5342595" y="1833604"/>
            <a:ext cx="415620" cy="18927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7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6" grpId="0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2354"/>
            <a:ext cx="12192000" cy="683142"/>
          </a:xfrm>
          <a:prstGeom prst="rect">
            <a:avLst/>
          </a:prstGeom>
          <a:gradFill>
            <a:gsLst>
              <a:gs pos="5000">
                <a:schemeClr val="accent2">
                  <a:lumMod val="50000"/>
                </a:schemeClr>
              </a:gs>
              <a:gs pos="19000">
                <a:schemeClr val="accent2">
                  <a:lumMod val="75000"/>
                </a:schemeClr>
              </a:gs>
            </a:gsLst>
            <a:path path="circle">
              <a:fillToRect l="100000" b="10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355"/>
            <a:ext cx="10515600" cy="66078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ACOMPS : Adaptive Compression Scheme</a:t>
            </a:r>
            <a:endParaRPr lang="en-US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1120657" y="1212263"/>
            <a:ext cx="995068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err="1" smtClean="0"/>
              <a:t>performance</a:t>
            </a:r>
            <a:r>
              <a:rPr lang="en-US" sz="2400" baseline="-25000" dirty="0" err="1"/>
              <a:t>x</a:t>
            </a:r>
            <a:r>
              <a:rPr lang="en-US" sz="2400" dirty="0" smtClean="0"/>
              <a:t> = </a:t>
            </a:r>
            <a:r>
              <a:rPr lang="en-US" sz="2400" dirty="0" err="1" smtClean="0"/>
              <a:t>compression_speed</a:t>
            </a:r>
            <a:r>
              <a:rPr lang="en-US" sz="2400" baseline="-25000" dirty="0" err="1"/>
              <a:t>x</a:t>
            </a:r>
            <a:r>
              <a:rPr lang="en-US" sz="2400" dirty="0" smtClean="0"/>
              <a:t> * W</a:t>
            </a:r>
            <a:r>
              <a:rPr lang="en-US" sz="2400" baseline="-25000" dirty="0" smtClean="0"/>
              <a:t>CS</a:t>
            </a:r>
            <a:r>
              <a:rPr lang="en-US" sz="2400" dirty="0" smtClean="0"/>
              <a:t> + </a:t>
            </a:r>
            <a:r>
              <a:rPr lang="en-US" sz="2400" dirty="0" err="1" smtClean="0"/>
              <a:t>compression_ratio</a:t>
            </a:r>
            <a:r>
              <a:rPr lang="en-US" sz="2400" baseline="-25000" dirty="0" err="1"/>
              <a:t>x</a:t>
            </a:r>
            <a:r>
              <a:rPr lang="en-US" sz="2400" dirty="0" smtClean="0"/>
              <a:t> * W</a:t>
            </a:r>
            <a:r>
              <a:rPr lang="en-US" sz="2400" baseline="-25000" dirty="0" smtClean="0"/>
              <a:t>CR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277158" y="2301222"/>
            <a:ext cx="35378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User tunable parameters:</a:t>
            </a:r>
          </a:p>
          <a:p>
            <a:r>
              <a:rPr lang="en-US" b="1" dirty="0" smtClean="0"/>
              <a:t>W</a:t>
            </a:r>
            <a:r>
              <a:rPr lang="en-US" b="1" baseline="-25000" dirty="0" smtClean="0"/>
              <a:t>CR</a:t>
            </a:r>
            <a:r>
              <a:rPr lang="en-US" baseline="-25000" dirty="0" smtClean="0"/>
              <a:t> </a:t>
            </a:r>
            <a:r>
              <a:rPr lang="en-US" dirty="0" smtClean="0"/>
              <a:t> =&gt; compression ratio weighting for deciding best compression method.</a:t>
            </a:r>
          </a:p>
          <a:p>
            <a:endParaRPr lang="en-US" dirty="0"/>
          </a:p>
          <a:p>
            <a:r>
              <a:rPr lang="en-US" b="1" dirty="0" smtClean="0"/>
              <a:t>W</a:t>
            </a:r>
            <a:r>
              <a:rPr lang="en-US" b="1" baseline="-25000" dirty="0" smtClean="0"/>
              <a:t>CS</a:t>
            </a:r>
            <a:r>
              <a:rPr lang="en-US" dirty="0" smtClean="0"/>
              <a:t> =&gt; </a:t>
            </a:r>
            <a:r>
              <a:rPr lang="en-US" dirty="0"/>
              <a:t>compression </a:t>
            </a:r>
            <a:r>
              <a:rPr lang="en-US" dirty="0" smtClean="0"/>
              <a:t>speed  weighting </a:t>
            </a:r>
            <a:r>
              <a:rPr lang="en-US" dirty="0"/>
              <a:t>for deciding best compression method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 smtClean="0"/>
              <a:t>△</a:t>
            </a:r>
            <a:r>
              <a:rPr lang="en-US" dirty="0" smtClean="0"/>
              <a:t> =&gt; small delta limit to define acceptance range. </a:t>
            </a:r>
            <a:endParaRPr lang="en-US" dirty="0"/>
          </a:p>
        </p:txBody>
      </p:sp>
      <p:sp>
        <p:nvSpPr>
          <p:cNvPr id="178" name="TextBox 177"/>
          <p:cNvSpPr txBox="1"/>
          <p:nvPr/>
        </p:nvSpPr>
        <p:spPr>
          <a:xfrm>
            <a:off x="411270" y="827123"/>
            <a:ext cx="889732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</a:rPr>
              <a:t>Criteria to evaluate the performance of any compression technique X </a:t>
            </a:r>
            <a:endParaRPr lang="en-US" sz="2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72878" y="1795216"/>
            <a:ext cx="3347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Variable </a:t>
            </a:r>
            <a:r>
              <a:rPr lang="en-US" sz="2000" b="1" dirty="0" smtClean="0"/>
              <a:t>A</a:t>
            </a:r>
            <a:r>
              <a:rPr lang="en-US" dirty="0" smtClean="0"/>
              <a:t> to be </a:t>
            </a:r>
          </a:p>
          <a:p>
            <a:r>
              <a:rPr lang="en-US" dirty="0" smtClean="0"/>
              <a:t>compressed at </a:t>
            </a:r>
            <a:r>
              <a:rPr lang="en-US" sz="2000" b="1" dirty="0" smtClean="0">
                <a:solidFill>
                  <a:srgbClr val="FF0000"/>
                </a:solidFill>
              </a:rPr>
              <a:t>time step </a:t>
            </a:r>
            <a:r>
              <a:rPr lang="en-US" sz="2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5010" y="5842237"/>
            <a:ext cx="3894301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Compress the data using technique </a:t>
            </a:r>
            <a:r>
              <a:rPr lang="en-US" b="1" dirty="0" err="1" smtClean="0"/>
              <a:t>Best</a:t>
            </a:r>
            <a:r>
              <a:rPr lang="en-US" b="1" baseline="-25000" dirty="0" err="1" smtClean="0"/>
              <a:t>A</a:t>
            </a:r>
            <a:r>
              <a:rPr lang="en-US" dirty="0" smtClean="0"/>
              <a:t> and </a:t>
            </a:r>
          </a:p>
          <a:p>
            <a:r>
              <a:rPr lang="en-US" dirty="0" smtClean="0"/>
              <a:t>record </a:t>
            </a:r>
            <a:r>
              <a:rPr lang="en-US" b="1" dirty="0" err="1" smtClean="0"/>
              <a:t>latestPerf</a:t>
            </a:r>
            <a:r>
              <a:rPr lang="en-US" b="1" baseline="-25000" dirty="0" err="1" smtClean="0"/>
              <a:t>A</a:t>
            </a:r>
            <a:r>
              <a:rPr lang="en-US" b="1" dirty="0" smtClean="0"/>
              <a:t> = </a:t>
            </a:r>
            <a:r>
              <a:rPr lang="en-US" b="1" dirty="0" err="1" smtClean="0"/>
              <a:t>performance</a:t>
            </a:r>
            <a:r>
              <a:rPr lang="en-US" b="1" baseline="-25000" dirty="0" err="1" smtClean="0"/>
              <a:t>BestA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716163" y="3472639"/>
            <a:ext cx="1113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No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55050" y="4126472"/>
            <a:ext cx="4260592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Determine the best technique, </a:t>
            </a:r>
            <a:r>
              <a:rPr lang="en-US" b="1" dirty="0" err="1" smtClean="0"/>
              <a:t>T</a:t>
            </a:r>
            <a:r>
              <a:rPr lang="en-US" b="1" baseline="-25000" dirty="0" err="1"/>
              <a:t>x</a:t>
            </a:r>
            <a:r>
              <a:rPr lang="en-US" b="1" dirty="0" smtClean="0"/>
              <a:t>. </a:t>
            </a:r>
          </a:p>
          <a:p>
            <a:r>
              <a:rPr lang="en-US" dirty="0" smtClean="0"/>
              <a:t>Record </a:t>
            </a:r>
          </a:p>
          <a:p>
            <a:pPr lvl="1"/>
            <a:r>
              <a:rPr lang="en-US" b="1" dirty="0" err="1" smtClean="0"/>
              <a:t>Best</a:t>
            </a:r>
            <a:r>
              <a:rPr lang="en-US" b="1" baseline="-25000" dirty="0" err="1" smtClean="0"/>
              <a:t>A</a:t>
            </a:r>
            <a:r>
              <a:rPr lang="en-US" b="1" dirty="0" smtClean="0"/>
              <a:t> = </a:t>
            </a:r>
            <a:r>
              <a:rPr lang="en-US" b="1" dirty="0" err="1" smtClean="0"/>
              <a:t>T</a:t>
            </a:r>
            <a:r>
              <a:rPr lang="en-US" b="1" baseline="-25000" dirty="0" err="1" smtClean="0"/>
              <a:t>x</a:t>
            </a:r>
            <a:r>
              <a:rPr lang="en-US" b="1" dirty="0" smtClean="0"/>
              <a:t> </a:t>
            </a:r>
          </a:p>
          <a:p>
            <a:pPr lvl="1"/>
            <a:r>
              <a:rPr lang="en-US" b="1" dirty="0" err="1" smtClean="0"/>
              <a:t>BestPerf</a:t>
            </a:r>
            <a:r>
              <a:rPr lang="en-US" b="1" baseline="-25000" dirty="0" err="1" smtClean="0"/>
              <a:t>A</a:t>
            </a:r>
            <a:r>
              <a:rPr lang="en-US" b="1" dirty="0" smtClean="0"/>
              <a:t> = </a:t>
            </a:r>
            <a:r>
              <a:rPr lang="en-US" b="1" dirty="0" err="1" smtClean="0"/>
              <a:t>performance</a:t>
            </a:r>
            <a:r>
              <a:rPr lang="en-US" b="1" baseline="-25000" dirty="0" err="1" smtClean="0"/>
              <a:t>Tx</a:t>
            </a:r>
            <a:endParaRPr lang="en-US" b="1" dirty="0"/>
          </a:p>
        </p:txBody>
      </p:sp>
      <p:sp>
        <p:nvSpPr>
          <p:cNvPr id="21" name="Down Arrow 20"/>
          <p:cNvSpPr/>
          <p:nvPr/>
        </p:nvSpPr>
        <p:spPr>
          <a:xfrm>
            <a:off x="5343693" y="5423941"/>
            <a:ext cx="371016" cy="3495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ecision 2"/>
          <p:cNvSpPr/>
          <p:nvPr/>
        </p:nvSpPr>
        <p:spPr>
          <a:xfrm>
            <a:off x="3378272" y="2326515"/>
            <a:ext cx="4458089" cy="1217138"/>
          </a:xfrm>
          <a:prstGeom prst="flowChartDecisio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err="1" smtClean="0">
                <a:solidFill>
                  <a:schemeClr val="tx1"/>
                </a:solidFill>
              </a:rPr>
              <a:t>BestPerf</a:t>
            </a:r>
            <a:r>
              <a:rPr lang="en-US" sz="1600" b="1" baseline="-25000" dirty="0" err="1" smtClean="0">
                <a:solidFill>
                  <a:schemeClr val="tx1"/>
                </a:solidFill>
              </a:rPr>
              <a:t>A</a:t>
            </a:r>
            <a:r>
              <a:rPr lang="en-US" sz="1600" b="1" baseline="-25000" dirty="0" smtClean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</a:rPr>
              <a:t>- △ &lt; </a:t>
            </a:r>
            <a:endParaRPr lang="en-US" sz="1600" b="1" dirty="0" smtClean="0">
              <a:solidFill>
                <a:schemeClr val="tx1"/>
              </a:solidFill>
            </a:endParaRPr>
          </a:p>
          <a:p>
            <a:r>
              <a:rPr lang="en-US" sz="1600" b="1" dirty="0" err="1" smtClean="0">
                <a:solidFill>
                  <a:schemeClr val="tx1"/>
                </a:solidFill>
              </a:rPr>
              <a:t>latestPerf</a:t>
            </a:r>
            <a:r>
              <a:rPr lang="en-US" sz="1600" b="1" baseline="-25000" dirty="0" err="1" smtClean="0">
                <a:solidFill>
                  <a:schemeClr val="tx1"/>
                </a:solidFill>
              </a:rPr>
              <a:t>A</a:t>
            </a:r>
            <a:r>
              <a:rPr lang="en-US" sz="1600" b="1" baseline="-250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 &lt; </a:t>
            </a:r>
            <a:r>
              <a:rPr lang="en-US" sz="1600" b="1" dirty="0" err="1" smtClean="0">
                <a:solidFill>
                  <a:schemeClr val="tx1"/>
                </a:solidFill>
              </a:rPr>
              <a:t>BestPerf</a:t>
            </a:r>
            <a:r>
              <a:rPr lang="en-US" sz="1600" b="1" baseline="-25000" dirty="0" err="1" smtClean="0">
                <a:solidFill>
                  <a:schemeClr val="tx1"/>
                </a:solidFill>
              </a:rPr>
              <a:t>A</a:t>
            </a:r>
            <a:r>
              <a:rPr lang="en-US" sz="1600" b="1" baseline="-25000" dirty="0" smtClean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</a:rPr>
              <a:t>+ △ </a:t>
            </a:r>
          </a:p>
        </p:txBody>
      </p:sp>
      <p:cxnSp>
        <p:nvCxnSpPr>
          <p:cNvPr id="5" name="Elbow Connector 4"/>
          <p:cNvCxnSpPr/>
          <p:nvPr/>
        </p:nvCxnSpPr>
        <p:spPr>
          <a:xfrm flipH="1">
            <a:off x="7680247" y="3153215"/>
            <a:ext cx="58127" cy="3150687"/>
          </a:xfrm>
          <a:prstGeom prst="bentConnector3">
            <a:avLst>
              <a:gd name="adj1" fmla="val -1476400"/>
            </a:avLst>
          </a:prstGeom>
          <a:ln w="1905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684895" y="2981459"/>
            <a:ext cx="2714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Compression performance didn’t change beyond the limit △. Continue to use the current </a:t>
            </a:r>
            <a:r>
              <a:rPr lang="en-US" dirty="0" err="1" smtClean="0"/>
              <a:t>Best</a:t>
            </a:r>
            <a:r>
              <a:rPr lang="en-US" baseline="-25000" dirty="0" err="1" smtClean="0"/>
              <a:t>A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765004" y="2553679"/>
            <a:ext cx="8362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YES</a:t>
            </a:r>
          </a:p>
          <a:p>
            <a:endParaRPr lang="en-US" dirty="0"/>
          </a:p>
        </p:txBody>
      </p:sp>
      <p:sp>
        <p:nvSpPr>
          <p:cNvPr id="22" name="Down Arrow 21"/>
          <p:cNvSpPr/>
          <p:nvPr/>
        </p:nvSpPr>
        <p:spPr>
          <a:xfrm>
            <a:off x="5384583" y="1874138"/>
            <a:ext cx="371016" cy="3495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5384583" y="3680642"/>
            <a:ext cx="371016" cy="3495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3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17679</TotalTime>
  <Words>1554</Words>
  <Application>Microsoft Macintosh PowerPoint</Application>
  <PresentationFormat>Widescreen</PresentationFormat>
  <Paragraphs>311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Mangal</vt:lpstr>
      <vt:lpstr>NimbusRomNo9L</vt:lpstr>
      <vt:lpstr>Times New Roman</vt:lpstr>
      <vt:lpstr>Office Theme</vt:lpstr>
      <vt:lpstr>Adaptive Compression to Improve I/O Performance for Climate Simulations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ACOMPS : Adaptive Compression Scheme</vt:lpstr>
      <vt:lpstr>ACOMPS : Adaptive Compression Scheme</vt:lpstr>
      <vt:lpstr>WRF-LETKF based climate simulations</vt:lpstr>
      <vt:lpstr>WRF-LETKF based climate simulations</vt:lpstr>
      <vt:lpstr>WRF-LETKF based climate simulations</vt:lpstr>
      <vt:lpstr>Results</vt:lpstr>
      <vt:lpstr>PowerPoint Presentation</vt:lpstr>
      <vt:lpstr>PowerPoint Presentation</vt:lpstr>
      <vt:lpstr>PowerPoint Presentation</vt:lpstr>
      <vt:lpstr>Adaptive Compression to Improve I/O Performance for Climate Simulations 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Adaptive Compression to Improve I/O Performance for Climate Simulations  </dc:title>
  <dc:creator>swatii.singhal@gmail.com</dc:creator>
  <cp:lastModifiedBy>swatii.singhal@gmail.com</cp:lastModifiedBy>
  <cp:revision>178</cp:revision>
  <dcterms:created xsi:type="dcterms:W3CDTF">2017-10-21T01:54:02Z</dcterms:created>
  <dcterms:modified xsi:type="dcterms:W3CDTF">2017-11-11T02:54:08Z</dcterms:modified>
</cp:coreProperties>
</file>